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3657600" cx="5486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
          <p15:clr>
            <a:srgbClr val="747775"/>
          </p15:clr>
        </p15:guide>
        <p15:guide id="2" pos="172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 orient="horz"/>
        <p:guide pos="172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eb426c413_0_5: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eb426c4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fae1d4c23_0_0: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fae1d4c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eb426c413_0_24: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eb426c4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eb426c413_0_10: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eb426c4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eb426c413_0_16: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eb426c4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eb426c413_0_30: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eb426c41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eb426c413_0_38: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eb426c4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eb72fef51_0_3:notes"/>
          <p:cNvSpPr/>
          <p:nvPr>
            <p:ph idx="2" type="sldImg"/>
          </p:nvPr>
        </p:nvSpPr>
        <p:spPr>
          <a:xfrm>
            <a:off x="857556" y="685800"/>
            <a:ext cx="51435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eb72fef5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87025" y="529476"/>
            <a:ext cx="5112300" cy="1459500"/>
          </a:xfrm>
          <a:prstGeom prst="rect">
            <a:avLst/>
          </a:prstGeom>
        </p:spPr>
        <p:txBody>
          <a:bodyPr anchorCtr="0" anchor="b" bIns="58250" lIns="58250" spcFirstLastPara="1" rIns="58250" wrap="square" tIns="58250">
            <a:normAutofit/>
          </a:bodyPr>
          <a:lstStyle>
            <a:lvl1pPr lvl="0" algn="ctr">
              <a:spcBef>
                <a:spcPts val="0"/>
              </a:spcBef>
              <a:spcAft>
                <a:spcPts val="0"/>
              </a:spcAft>
              <a:buSzPts val="3300"/>
              <a:buNone/>
              <a:defRPr sz="3300"/>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p:txBody>
      </p:sp>
      <p:sp>
        <p:nvSpPr>
          <p:cNvPr id="11" name="Google Shape;11;p2"/>
          <p:cNvSpPr txBox="1"/>
          <p:nvPr>
            <p:ph idx="1" type="subTitle"/>
          </p:nvPr>
        </p:nvSpPr>
        <p:spPr>
          <a:xfrm>
            <a:off x="187020" y="2015378"/>
            <a:ext cx="5112300" cy="563700"/>
          </a:xfrm>
          <a:prstGeom prst="rect">
            <a:avLst/>
          </a:prstGeom>
        </p:spPr>
        <p:txBody>
          <a:bodyPr anchorCtr="0" anchor="t" bIns="58250" lIns="58250" spcFirstLastPara="1" rIns="58250" wrap="square" tIns="58250">
            <a:norm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87020" y="786578"/>
            <a:ext cx="5112300" cy="1396200"/>
          </a:xfrm>
          <a:prstGeom prst="rect">
            <a:avLst/>
          </a:prstGeom>
        </p:spPr>
        <p:txBody>
          <a:bodyPr anchorCtr="0" anchor="b" bIns="58250" lIns="58250" spcFirstLastPara="1" rIns="58250" wrap="square" tIns="58250">
            <a:normAutofit/>
          </a:bodyPr>
          <a:lstStyle>
            <a:lvl1pPr lvl="0" algn="ctr">
              <a:spcBef>
                <a:spcPts val="0"/>
              </a:spcBef>
              <a:spcAft>
                <a:spcPts val="0"/>
              </a:spcAft>
              <a:buSzPts val="7600"/>
              <a:buNone/>
              <a:defRPr sz="7600"/>
            </a:lvl1pPr>
            <a:lvl2pPr lvl="1" algn="ctr">
              <a:spcBef>
                <a:spcPts val="0"/>
              </a:spcBef>
              <a:spcAft>
                <a:spcPts val="0"/>
              </a:spcAft>
              <a:buSzPts val="7600"/>
              <a:buNone/>
              <a:defRPr sz="7600"/>
            </a:lvl2pPr>
            <a:lvl3pPr lvl="2" algn="ctr">
              <a:spcBef>
                <a:spcPts val="0"/>
              </a:spcBef>
              <a:spcAft>
                <a:spcPts val="0"/>
              </a:spcAft>
              <a:buSzPts val="7600"/>
              <a:buNone/>
              <a:defRPr sz="7600"/>
            </a:lvl3pPr>
            <a:lvl4pPr lvl="3" algn="ctr">
              <a:spcBef>
                <a:spcPts val="0"/>
              </a:spcBef>
              <a:spcAft>
                <a:spcPts val="0"/>
              </a:spcAft>
              <a:buSzPts val="7600"/>
              <a:buNone/>
              <a:defRPr sz="7600"/>
            </a:lvl4pPr>
            <a:lvl5pPr lvl="4" algn="ctr">
              <a:spcBef>
                <a:spcPts val="0"/>
              </a:spcBef>
              <a:spcAft>
                <a:spcPts val="0"/>
              </a:spcAft>
              <a:buSzPts val="7600"/>
              <a:buNone/>
              <a:defRPr sz="7600"/>
            </a:lvl5pPr>
            <a:lvl6pPr lvl="5" algn="ctr">
              <a:spcBef>
                <a:spcPts val="0"/>
              </a:spcBef>
              <a:spcAft>
                <a:spcPts val="0"/>
              </a:spcAft>
              <a:buSzPts val="7600"/>
              <a:buNone/>
              <a:defRPr sz="7600"/>
            </a:lvl6pPr>
            <a:lvl7pPr lvl="6" algn="ctr">
              <a:spcBef>
                <a:spcPts val="0"/>
              </a:spcBef>
              <a:spcAft>
                <a:spcPts val="0"/>
              </a:spcAft>
              <a:buSzPts val="7600"/>
              <a:buNone/>
              <a:defRPr sz="7600"/>
            </a:lvl7pPr>
            <a:lvl8pPr lvl="7" algn="ctr">
              <a:spcBef>
                <a:spcPts val="0"/>
              </a:spcBef>
              <a:spcAft>
                <a:spcPts val="0"/>
              </a:spcAft>
              <a:buSzPts val="7600"/>
              <a:buNone/>
              <a:defRPr sz="7600"/>
            </a:lvl8pPr>
            <a:lvl9pPr lvl="8" algn="ctr">
              <a:spcBef>
                <a:spcPts val="0"/>
              </a:spcBef>
              <a:spcAft>
                <a:spcPts val="0"/>
              </a:spcAft>
              <a:buSzPts val="7600"/>
              <a:buNone/>
              <a:defRPr sz="7600"/>
            </a:lvl9pPr>
          </a:lstStyle>
          <a:p>
            <a:r>
              <a:t>xx%</a:t>
            </a:r>
          </a:p>
        </p:txBody>
      </p:sp>
      <p:sp>
        <p:nvSpPr>
          <p:cNvPr id="46" name="Google Shape;46;p11"/>
          <p:cNvSpPr txBox="1"/>
          <p:nvPr>
            <p:ph idx="1" type="body"/>
          </p:nvPr>
        </p:nvSpPr>
        <p:spPr>
          <a:xfrm>
            <a:off x="187020" y="2241582"/>
            <a:ext cx="5112300" cy="924900"/>
          </a:xfrm>
          <a:prstGeom prst="rect">
            <a:avLst/>
          </a:prstGeom>
        </p:spPr>
        <p:txBody>
          <a:bodyPr anchorCtr="0" anchor="t" bIns="58250" lIns="58250" spcFirstLastPara="1" rIns="58250" wrap="square" tIns="58250">
            <a:normAutofit/>
          </a:bodyPr>
          <a:lstStyle>
            <a:lvl1pPr indent="-298450" lvl="0" marL="457200" algn="ctr">
              <a:spcBef>
                <a:spcPts val="0"/>
              </a:spcBef>
              <a:spcAft>
                <a:spcPts val="0"/>
              </a:spcAft>
              <a:buSzPts val="11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47" name="Google Shape;47;p11"/>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87020" y="1529493"/>
            <a:ext cx="5112300" cy="598500"/>
          </a:xfrm>
          <a:prstGeom prst="rect">
            <a:avLst/>
          </a:prstGeom>
        </p:spPr>
        <p:txBody>
          <a:bodyPr anchorCtr="0" anchor="ctr" bIns="58250" lIns="58250" spcFirstLastPara="1" rIns="58250" wrap="square" tIns="58250">
            <a:normAutofit/>
          </a:bodyPr>
          <a:lstStyle>
            <a:lvl1pPr lvl="0" algn="ctr">
              <a:spcBef>
                <a:spcPts val="0"/>
              </a:spcBef>
              <a:spcAft>
                <a:spcPts val="0"/>
              </a:spcAft>
              <a:buSzPts val="2300"/>
              <a:buNone/>
              <a:defRPr sz="2300"/>
            </a:lvl1pPr>
            <a:lvl2pPr lvl="1" algn="ctr">
              <a:spcBef>
                <a:spcPts val="0"/>
              </a:spcBef>
              <a:spcAft>
                <a:spcPts val="0"/>
              </a:spcAft>
              <a:buSzPts val="2300"/>
              <a:buNone/>
              <a:defRPr sz="2300"/>
            </a:lvl2pPr>
            <a:lvl3pPr lvl="2" algn="ctr">
              <a:spcBef>
                <a:spcPts val="0"/>
              </a:spcBef>
              <a:spcAft>
                <a:spcPts val="0"/>
              </a:spcAft>
              <a:buSzPts val="2300"/>
              <a:buNone/>
              <a:defRPr sz="2300"/>
            </a:lvl3pPr>
            <a:lvl4pPr lvl="3" algn="ctr">
              <a:spcBef>
                <a:spcPts val="0"/>
              </a:spcBef>
              <a:spcAft>
                <a:spcPts val="0"/>
              </a:spcAft>
              <a:buSzPts val="2300"/>
              <a:buNone/>
              <a:defRPr sz="2300"/>
            </a:lvl4pPr>
            <a:lvl5pPr lvl="4" algn="ctr">
              <a:spcBef>
                <a:spcPts val="0"/>
              </a:spcBef>
              <a:spcAft>
                <a:spcPts val="0"/>
              </a:spcAft>
              <a:buSzPts val="2300"/>
              <a:buNone/>
              <a:defRPr sz="2300"/>
            </a:lvl5pPr>
            <a:lvl6pPr lvl="5" algn="ctr">
              <a:spcBef>
                <a:spcPts val="0"/>
              </a:spcBef>
              <a:spcAft>
                <a:spcPts val="0"/>
              </a:spcAft>
              <a:buSzPts val="2300"/>
              <a:buNone/>
              <a:defRPr sz="2300"/>
            </a:lvl6pPr>
            <a:lvl7pPr lvl="6" algn="ctr">
              <a:spcBef>
                <a:spcPts val="0"/>
              </a:spcBef>
              <a:spcAft>
                <a:spcPts val="0"/>
              </a:spcAft>
              <a:buSzPts val="2300"/>
              <a:buNone/>
              <a:defRPr sz="2300"/>
            </a:lvl7pPr>
            <a:lvl8pPr lvl="7" algn="ctr">
              <a:spcBef>
                <a:spcPts val="0"/>
              </a:spcBef>
              <a:spcAft>
                <a:spcPts val="0"/>
              </a:spcAft>
              <a:buSzPts val="2300"/>
              <a:buNone/>
              <a:defRPr sz="2300"/>
            </a:lvl8pPr>
            <a:lvl9pPr lvl="8" algn="ctr">
              <a:spcBef>
                <a:spcPts val="0"/>
              </a:spcBef>
              <a:spcAft>
                <a:spcPts val="0"/>
              </a:spcAft>
              <a:buSzPts val="2300"/>
              <a:buNone/>
              <a:defRPr sz="2300"/>
            </a:lvl9pPr>
          </a:lstStyle>
          <a:p/>
        </p:txBody>
      </p:sp>
      <p:sp>
        <p:nvSpPr>
          <p:cNvPr id="15" name="Google Shape;15;p3"/>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87020" y="316462"/>
            <a:ext cx="5112300" cy="407400"/>
          </a:xfrm>
          <a:prstGeom prst="rect">
            <a:avLst/>
          </a:prstGeom>
        </p:spPr>
        <p:txBody>
          <a:bodyPr anchorCtr="0" anchor="t" bIns="58250" lIns="58250" spcFirstLastPara="1" rIns="58250" wrap="square" tIns="58250">
            <a:norm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8" name="Google Shape;18;p4"/>
          <p:cNvSpPr txBox="1"/>
          <p:nvPr>
            <p:ph idx="1" type="body"/>
          </p:nvPr>
        </p:nvSpPr>
        <p:spPr>
          <a:xfrm>
            <a:off x="187020" y="819538"/>
            <a:ext cx="5112300" cy="2429400"/>
          </a:xfrm>
          <a:prstGeom prst="rect">
            <a:avLst/>
          </a:prstGeom>
        </p:spPr>
        <p:txBody>
          <a:bodyPr anchorCtr="0" anchor="t" bIns="58250" lIns="58250" spcFirstLastPara="1" rIns="58250" wrap="square" tIns="58250">
            <a:normAutofit/>
          </a:bodyPr>
          <a:lstStyle>
            <a:lvl1pPr indent="-298450" lvl="0" marL="457200">
              <a:spcBef>
                <a:spcPts val="0"/>
              </a:spcBef>
              <a:spcAft>
                <a:spcPts val="0"/>
              </a:spcAft>
              <a:buSzPts val="11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9" name="Google Shape;19;p4"/>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87020" y="316462"/>
            <a:ext cx="5112300" cy="407400"/>
          </a:xfrm>
          <a:prstGeom prst="rect">
            <a:avLst/>
          </a:prstGeom>
        </p:spPr>
        <p:txBody>
          <a:bodyPr anchorCtr="0" anchor="t" bIns="58250" lIns="58250" spcFirstLastPara="1" rIns="58250" wrap="square" tIns="58250">
            <a:norm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2" name="Google Shape;22;p5"/>
          <p:cNvSpPr txBox="1"/>
          <p:nvPr>
            <p:ph idx="1" type="body"/>
          </p:nvPr>
        </p:nvSpPr>
        <p:spPr>
          <a:xfrm>
            <a:off x="187020" y="819538"/>
            <a:ext cx="2400000" cy="2429400"/>
          </a:xfrm>
          <a:prstGeom prst="rect">
            <a:avLst/>
          </a:prstGeom>
        </p:spPr>
        <p:txBody>
          <a:bodyPr anchorCtr="0" anchor="t" bIns="58250" lIns="58250" spcFirstLastPara="1" rIns="58250" wrap="square" tIns="58250">
            <a:normAutofit/>
          </a:bodyPr>
          <a:lstStyle>
            <a:lvl1pPr indent="-285750" lvl="0" marL="457200">
              <a:spcBef>
                <a:spcPts val="0"/>
              </a:spcBef>
              <a:spcAft>
                <a:spcPts val="0"/>
              </a:spcAft>
              <a:buSzPts val="900"/>
              <a:buChar char="●"/>
              <a:defRPr sz="9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3" name="Google Shape;23;p5"/>
          <p:cNvSpPr txBox="1"/>
          <p:nvPr>
            <p:ph idx="2" type="body"/>
          </p:nvPr>
        </p:nvSpPr>
        <p:spPr>
          <a:xfrm>
            <a:off x="2899440" y="819538"/>
            <a:ext cx="2400000" cy="2429400"/>
          </a:xfrm>
          <a:prstGeom prst="rect">
            <a:avLst/>
          </a:prstGeom>
        </p:spPr>
        <p:txBody>
          <a:bodyPr anchorCtr="0" anchor="t" bIns="58250" lIns="58250" spcFirstLastPara="1" rIns="58250" wrap="square" tIns="58250">
            <a:normAutofit/>
          </a:bodyPr>
          <a:lstStyle>
            <a:lvl1pPr indent="-285750" lvl="0" marL="457200">
              <a:spcBef>
                <a:spcPts val="0"/>
              </a:spcBef>
              <a:spcAft>
                <a:spcPts val="0"/>
              </a:spcAft>
              <a:buSzPts val="900"/>
              <a:buChar char="●"/>
              <a:defRPr sz="9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4" name="Google Shape;24;p5"/>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87020" y="316462"/>
            <a:ext cx="5112300" cy="407400"/>
          </a:xfrm>
          <a:prstGeom prst="rect">
            <a:avLst/>
          </a:prstGeom>
        </p:spPr>
        <p:txBody>
          <a:bodyPr anchorCtr="0" anchor="t" bIns="58250" lIns="58250" spcFirstLastPara="1" rIns="58250" wrap="square" tIns="58250">
            <a:norm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7" name="Google Shape;27;p6"/>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87020" y="395093"/>
            <a:ext cx="1684800" cy="537300"/>
          </a:xfrm>
          <a:prstGeom prst="rect">
            <a:avLst/>
          </a:prstGeom>
        </p:spPr>
        <p:txBody>
          <a:bodyPr anchorCtr="0" anchor="b" bIns="58250" lIns="58250" spcFirstLastPara="1" rIns="58250" wrap="square" tIns="58250">
            <a:normAutofit/>
          </a:bodyPr>
          <a:lstStyle>
            <a:lvl1pPr lvl="0">
              <a:spcBef>
                <a:spcPts val="0"/>
              </a:spcBef>
              <a:spcAft>
                <a:spcPts val="0"/>
              </a:spcAft>
              <a:buSzPts val="1500"/>
              <a:buNone/>
              <a:defRPr sz="15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30" name="Google Shape;30;p7"/>
          <p:cNvSpPr txBox="1"/>
          <p:nvPr>
            <p:ph idx="1" type="body"/>
          </p:nvPr>
        </p:nvSpPr>
        <p:spPr>
          <a:xfrm>
            <a:off x="187020" y="988160"/>
            <a:ext cx="1684800" cy="2260800"/>
          </a:xfrm>
          <a:prstGeom prst="rect">
            <a:avLst/>
          </a:prstGeom>
        </p:spPr>
        <p:txBody>
          <a:bodyPr anchorCtr="0" anchor="t" bIns="58250" lIns="58250" spcFirstLastPara="1" rIns="58250" wrap="square" tIns="58250">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 name="Google Shape;31;p7"/>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94150" y="320107"/>
            <a:ext cx="3820800" cy="2909100"/>
          </a:xfrm>
          <a:prstGeom prst="rect">
            <a:avLst/>
          </a:prstGeom>
        </p:spPr>
        <p:txBody>
          <a:bodyPr anchorCtr="0" anchor="ctr" bIns="58250" lIns="58250" spcFirstLastPara="1" rIns="58250" wrap="square" tIns="58250">
            <a:normAutofit/>
          </a:bodyPr>
          <a:lstStyle>
            <a:lvl1pPr lvl="0">
              <a:spcBef>
                <a:spcPts val="0"/>
              </a:spcBef>
              <a:spcAft>
                <a:spcPts val="0"/>
              </a:spcAft>
              <a:buSzPts val="3100"/>
              <a:buNone/>
              <a:defRPr sz="3100"/>
            </a:lvl1pPr>
            <a:lvl2pPr lvl="1">
              <a:spcBef>
                <a:spcPts val="0"/>
              </a:spcBef>
              <a:spcAft>
                <a:spcPts val="0"/>
              </a:spcAft>
              <a:buSzPts val="3100"/>
              <a:buNone/>
              <a:defRPr sz="3100"/>
            </a:lvl2pPr>
            <a:lvl3pPr lvl="2">
              <a:spcBef>
                <a:spcPts val="0"/>
              </a:spcBef>
              <a:spcAft>
                <a:spcPts val="0"/>
              </a:spcAft>
              <a:buSzPts val="3100"/>
              <a:buNone/>
              <a:defRPr sz="3100"/>
            </a:lvl3pPr>
            <a:lvl4pPr lvl="3">
              <a:spcBef>
                <a:spcPts val="0"/>
              </a:spcBef>
              <a:spcAft>
                <a:spcPts val="0"/>
              </a:spcAft>
              <a:buSzPts val="3100"/>
              <a:buNone/>
              <a:defRPr sz="3100"/>
            </a:lvl4pPr>
            <a:lvl5pPr lvl="4">
              <a:spcBef>
                <a:spcPts val="0"/>
              </a:spcBef>
              <a:spcAft>
                <a:spcPts val="0"/>
              </a:spcAft>
              <a:buSzPts val="3100"/>
              <a:buNone/>
              <a:defRPr sz="3100"/>
            </a:lvl5pPr>
            <a:lvl6pPr lvl="5">
              <a:spcBef>
                <a:spcPts val="0"/>
              </a:spcBef>
              <a:spcAft>
                <a:spcPts val="0"/>
              </a:spcAft>
              <a:buSzPts val="3100"/>
              <a:buNone/>
              <a:defRPr sz="3100"/>
            </a:lvl6pPr>
            <a:lvl7pPr lvl="6">
              <a:spcBef>
                <a:spcPts val="0"/>
              </a:spcBef>
              <a:spcAft>
                <a:spcPts val="0"/>
              </a:spcAft>
              <a:buSzPts val="3100"/>
              <a:buNone/>
              <a:defRPr sz="3100"/>
            </a:lvl7pPr>
            <a:lvl8pPr lvl="7">
              <a:spcBef>
                <a:spcPts val="0"/>
              </a:spcBef>
              <a:spcAft>
                <a:spcPts val="0"/>
              </a:spcAft>
              <a:buSzPts val="3100"/>
              <a:buNone/>
              <a:defRPr sz="3100"/>
            </a:lvl8pPr>
            <a:lvl9pPr lvl="8">
              <a:spcBef>
                <a:spcPts val="0"/>
              </a:spcBef>
              <a:spcAft>
                <a:spcPts val="0"/>
              </a:spcAft>
              <a:buSzPts val="3100"/>
              <a:buNone/>
              <a:defRPr sz="3100"/>
            </a:lvl9pPr>
          </a:lstStyle>
          <a:p/>
        </p:txBody>
      </p:sp>
      <p:sp>
        <p:nvSpPr>
          <p:cNvPr id="34" name="Google Shape;34;p8"/>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743200" y="-89"/>
            <a:ext cx="2743200" cy="3657600"/>
          </a:xfrm>
          <a:prstGeom prst="rect">
            <a:avLst/>
          </a:prstGeom>
          <a:solidFill>
            <a:schemeClr val="lt2"/>
          </a:solidFill>
          <a:ln>
            <a:noFill/>
          </a:ln>
        </p:spPr>
        <p:txBody>
          <a:bodyPr anchorCtr="0" anchor="ctr" bIns="58250" lIns="58250" spcFirstLastPara="1" rIns="58250" wrap="square" tIns="582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59300" y="876924"/>
            <a:ext cx="2427000" cy="1054200"/>
          </a:xfrm>
          <a:prstGeom prst="rect">
            <a:avLst/>
          </a:prstGeom>
        </p:spPr>
        <p:txBody>
          <a:bodyPr anchorCtr="0" anchor="b" bIns="58250" lIns="58250" spcFirstLastPara="1" rIns="58250" wrap="square" tIns="58250">
            <a:normAutofit/>
          </a:bodyPr>
          <a:lstStyle>
            <a:lvl1pPr lvl="0" algn="ctr">
              <a:spcBef>
                <a:spcPts val="0"/>
              </a:spcBef>
              <a:spcAft>
                <a:spcPts val="0"/>
              </a:spcAft>
              <a:buSzPts val="2700"/>
              <a:buNone/>
              <a:defRPr sz="2700"/>
            </a:lvl1pPr>
            <a:lvl2pPr lvl="1" algn="ctr">
              <a:spcBef>
                <a:spcPts val="0"/>
              </a:spcBef>
              <a:spcAft>
                <a:spcPts val="0"/>
              </a:spcAft>
              <a:buSzPts val="2700"/>
              <a:buNone/>
              <a:defRPr sz="2700"/>
            </a:lvl2pPr>
            <a:lvl3pPr lvl="2" algn="ctr">
              <a:spcBef>
                <a:spcPts val="0"/>
              </a:spcBef>
              <a:spcAft>
                <a:spcPts val="0"/>
              </a:spcAft>
              <a:buSzPts val="2700"/>
              <a:buNone/>
              <a:defRPr sz="2700"/>
            </a:lvl3pPr>
            <a:lvl4pPr lvl="3" algn="ctr">
              <a:spcBef>
                <a:spcPts val="0"/>
              </a:spcBef>
              <a:spcAft>
                <a:spcPts val="0"/>
              </a:spcAft>
              <a:buSzPts val="2700"/>
              <a:buNone/>
              <a:defRPr sz="2700"/>
            </a:lvl4pPr>
            <a:lvl5pPr lvl="4" algn="ctr">
              <a:spcBef>
                <a:spcPts val="0"/>
              </a:spcBef>
              <a:spcAft>
                <a:spcPts val="0"/>
              </a:spcAft>
              <a:buSzPts val="2700"/>
              <a:buNone/>
              <a:defRPr sz="2700"/>
            </a:lvl5pPr>
            <a:lvl6pPr lvl="5" algn="ctr">
              <a:spcBef>
                <a:spcPts val="0"/>
              </a:spcBef>
              <a:spcAft>
                <a:spcPts val="0"/>
              </a:spcAft>
              <a:buSzPts val="2700"/>
              <a:buNone/>
              <a:defRPr sz="2700"/>
            </a:lvl6pPr>
            <a:lvl7pPr lvl="6" algn="ctr">
              <a:spcBef>
                <a:spcPts val="0"/>
              </a:spcBef>
              <a:spcAft>
                <a:spcPts val="0"/>
              </a:spcAft>
              <a:buSzPts val="2700"/>
              <a:buNone/>
              <a:defRPr sz="2700"/>
            </a:lvl7pPr>
            <a:lvl8pPr lvl="7" algn="ctr">
              <a:spcBef>
                <a:spcPts val="0"/>
              </a:spcBef>
              <a:spcAft>
                <a:spcPts val="0"/>
              </a:spcAft>
              <a:buSzPts val="2700"/>
              <a:buNone/>
              <a:defRPr sz="2700"/>
            </a:lvl8pPr>
            <a:lvl9pPr lvl="8" algn="ctr">
              <a:spcBef>
                <a:spcPts val="0"/>
              </a:spcBef>
              <a:spcAft>
                <a:spcPts val="0"/>
              </a:spcAft>
              <a:buSzPts val="2700"/>
              <a:buNone/>
              <a:defRPr sz="2700"/>
            </a:lvl9pPr>
          </a:lstStyle>
          <a:p/>
        </p:txBody>
      </p:sp>
      <p:sp>
        <p:nvSpPr>
          <p:cNvPr id="38" name="Google Shape;38;p9"/>
          <p:cNvSpPr txBox="1"/>
          <p:nvPr>
            <p:ph idx="1" type="subTitle"/>
          </p:nvPr>
        </p:nvSpPr>
        <p:spPr>
          <a:xfrm>
            <a:off x="159300" y="1993298"/>
            <a:ext cx="2427000" cy="878400"/>
          </a:xfrm>
          <a:prstGeom prst="rect">
            <a:avLst/>
          </a:prstGeom>
        </p:spPr>
        <p:txBody>
          <a:bodyPr anchorCtr="0" anchor="t" bIns="58250" lIns="58250" spcFirstLastPara="1" rIns="58250" wrap="square" tIns="58250">
            <a:normAutofit/>
          </a:bodyPr>
          <a:lstStyle>
            <a:lvl1pPr lvl="0" algn="ctr">
              <a:lnSpc>
                <a:spcPct val="100000"/>
              </a:lnSpc>
              <a:spcBef>
                <a:spcPts val="0"/>
              </a:spcBef>
              <a:spcAft>
                <a:spcPts val="0"/>
              </a:spcAft>
              <a:buSzPts val="1300"/>
              <a:buNone/>
              <a:defRPr sz="1300"/>
            </a:lvl1pPr>
            <a:lvl2pPr lvl="1" algn="ctr">
              <a:lnSpc>
                <a:spcPct val="100000"/>
              </a:lnSpc>
              <a:spcBef>
                <a:spcPts val="0"/>
              </a:spcBef>
              <a:spcAft>
                <a:spcPts val="0"/>
              </a:spcAft>
              <a:buSzPts val="1300"/>
              <a:buNone/>
              <a:defRPr sz="1300"/>
            </a:lvl2pPr>
            <a:lvl3pPr lvl="2" algn="ctr">
              <a:lnSpc>
                <a:spcPct val="100000"/>
              </a:lnSpc>
              <a:spcBef>
                <a:spcPts val="0"/>
              </a:spcBef>
              <a:spcAft>
                <a:spcPts val="0"/>
              </a:spcAft>
              <a:buSzPts val="1300"/>
              <a:buNone/>
              <a:defRPr sz="1300"/>
            </a:lvl3pPr>
            <a:lvl4pPr lvl="3" algn="ctr">
              <a:lnSpc>
                <a:spcPct val="100000"/>
              </a:lnSpc>
              <a:spcBef>
                <a:spcPts val="0"/>
              </a:spcBef>
              <a:spcAft>
                <a:spcPts val="0"/>
              </a:spcAft>
              <a:buSzPts val="1300"/>
              <a:buNone/>
              <a:defRPr sz="1300"/>
            </a:lvl4pPr>
            <a:lvl5pPr lvl="4" algn="ctr">
              <a:lnSpc>
                <a:spcPct val="100000"/>
              </a:lnSpc>
              <a:spcBef>
                <a:spcPts val="0"/>
              </a:spcBef>
              <a:spcAft>
                <a:spcPts val="0"/>
              </a:spcAft>
              <a:buSzPts val="1300"/>
              <a:buNone/>
              <a:defRPr sz="1300"/>
            </a:lvl5pPr>
            <a:lvl6pPr lvl="5" algn="ctr">
              <a:lnSpc>
                <a:spcPct val="100000"/>
              </a:lnSpc>
              <a:spcBef>
                <a:spcPts val="0"/>
              </a:spcBef>
              <a:spcAft>
                <a:spcPts val="0"/>
              </a:spcAft>
              <a:buSzPts val="1300"/>
              <a:buNone/>
              <a:defRPr sz="1300"/>
            </a:lvl6pPr>
            <a:lvl7pPr lvl="6" algn="ctr">
              <a:lnSpc>
                <a:spcPct val="100000"/>
              </a:lnSpc>
              <a:spcBef>
                <a:spcPts val="0"/>
              </a:spcBef>
              <a:spcAft>
                <a:spcPts val="0"/>
              </a:spcAft>
              <a:buSzPts val="1300"/>
              <a:buNone/>
              <a:defRPr sz="1300"/>
            </a:lvl7pPr>
            <a:lvl8pPr lvl="7" algn="ctr">
              <a:lnSpc>
                <a:spcPct val="100000"/>
              </a:lnSpc>
              <a:spcBef>
                <a:spcPts val="0"/>
              </a:spcBef>
              <a:spcAft>
                <a:spcPts val="0"/>
              </a:spcAft>
              <a:buSzPts val="1300"/>
              <a:buNone/>
              <a:defRPr sz="1300"/>
            </a:lvl8pPr>
            <a:lvl9pPr lvl="8" algn="ctr">
              <a:lnSpc>
                <a:spcPct val="100000"/>
              </a:lnSpc>
              <a:spcBef>
                <a:spcPts val="0"/>
              </a:spcBef>
              <a:spcAft>
                <a:spcPts val="0"/>
              </a:spcAft>
              <a:buSzPts val="1300"/>
              <a:buNone/>
              <a:defRPr sz="1300"/>
            </a:lvl9pPr>
          </a:lstStyle>
          <a:p/>
        </p:txBody>
      </p:sp>
      <p:sp>
        <p:nvSpPr>
          <p:cNvPr id="39" name="Google Shape;39;p9"/>
          <p:cNvSpPr txBox="1"/>
          <p:nvPr>
            <p:ph idx="2" type="body"/>
          </p:nvPr>
        </p:nvSpPr>
        <p:spPr>
          <a:xfrm>
            <a:off x="2963700" y="514898"/>
            <a:ext cx="2302200" cy="2627700"/>
          </a:xfrm>
          <a:prstGeom prst="rect">
            <a:avLst/>
          </a:prstGeom>
        </p:spPr>
        <p:txBody>
          <a:bodyPr anchorCtr="0" anchor="ctr" bIns="58250" lIns="58250" spcFirstLastPara="1" rIns="58250" wrap="square" tIns="58250">
            <a:normAutofit/>
          </a:bodyPr>
          <a:lstStyle>
            <a:lvl1pPr indent="-298450" lvl="0" marL="457200">
              <a:spcBef>
                <a:spcPts val="0"/>
              </a:spcBef>
              <a:spcAft>
                <a:spcPts val="0"/>
              </a:spcAft>
              <a:buSzPts val="11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9"/>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87020" y="3008409"/>
            <a:ext cx="3599400" cy="430200"/>
          </a:xfrm>
          <a:prstGeom prst="rect">
            <a:avLst/>
          </a:prstGeom>
        </p:spPr>
        <p:txBody>
          <a:bodyPr anchorCtr="0" anchor="ctr" bIns="58250" lIns="58250" spcFirstLastPara="1" rIns="58250" wrap="square" tIns="58250">
            <a:normAutofit/>
          </a:bodyPr>
          <a:lstStyle>
            <a:lvl1pPr indent="-228600" lvl="0" marL="457200">
              <a:lnSpc>
                <a:spcPct val="100000"/>
              </a:lnSpc>
              <a:spcBef>
                <a:spcPts val="0"/>
              </a:spcBef>
              <a:spcAft>
                <a:spcPts val="0"/>
              </a:spcAft>
              <a:buSzPts val="1100"/>
              <a:buNone/>
              <a:defRPr/>
            </a:lvl1pPr>
          </a:lstStyle>
          <a:p/>
        </p:txBody>
      </p:sp>
      <p:sp>
        <p:nvSpPr>
          <p:cNvPr id="43" name="Google Shape;43;p10"/>
          <p:cNvSpPr txBox="1"/>
          <p:nvPr>
            <p:ph idx="12" type="sldNum"/>
          </p:nvPr>
        </p:nvSpPr>
        <p:spPr>
          <a:xfrm>
            <a:off x="5083475" y="3316065"/>
            <a:ext cx="329100" cy="279900"/>
          </a:xfrm>
          <a:prstGeom prst="rect">
            <a:avLst/>
          </a:prstGeom>
        </p:spPr>
        <p:txBody>
          <a:bodyPr anchorCtr="0" anchor="ctr" bIns="58250" lIns="58250" spcFirstLastPara="1" rIns="58250" wrap="square" tIns="582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7020" y="316462"/>
            <a:ext cx="5112300" cy="407400"/>
          </a:xfrm>
          <a:prstGeom prst="rect">
            <a:avLst/>
          </a:prstGeom>
          <a:noFill/>
          <a:ln>
            <a:noFill/>
          </a:ln>
        </p:spPr>
        <p:txBody>
          <a:bodyPr anchorCtr="0" anchor="t" bIns="58250" lIns="58250" spcFirstLastPara="1" rIns="58250" wrap="square" tIns="58250">
            <a:norm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 name="Google Shape;7;p1"/>
          <p:cNvSpPr txBox="1"/>
          <p:nvPr>
            <p:ph idx="1" type="body"/>
          </p:nvPr>
        </p:nvSpPr>
        <p:spPr>
          <a:xfrm>
            <a:off x="187020" y="819538"/>
            <a:ext cx="5112300" cy="2429400"/>
          </a:xfrm>
          <a:prstGeom prst="rect">
            <a:avLst/>
          </a:prstGeom>
          <a:noFill/>
          <a:ln>
            <a:noFill/>
          </a:ln>
        </p:spPr>
        <p:txBody>
          <a:bodyPr anchorCtr="0" anchor="t" bIns="58250" lIns="58250" spcFirstLastPara="1" rIns="58250" wrap="square" tIns="58250">
            <a:normAutofit/>
          </a:bodyPr>
          <a:lstStyle>
            <a:lvl1pPr indent="-298450" lvl="0" marL="457200">
              <a:lnSpc>
                <a:spcPct val="115000"/>
              </a:lnSpc>
              <a:spcBef>
                <a:spcPts val="0"/>
              </a:spcBef>
              <a:spcAft>
                <a:spcPts val="0"/>
              </a:spcAft>
              <a:buClr>
                <a:schemeClr val="dk2"/>
              </a:buClr>
              <a:buSzPts val="1100"/>
              <a:buChar char="●"/>
              <a:defRPr sz="1100">
                <a:solidFill>
                  <a:schemeClr val="dk2"/>
                </a:solidFill>
              </a:defRPr>
            </a:lvl1pPr>
            <a:lvl2pPr indent="-285750" lvl="1" marL="914400">
              <a:lnSpc>
                <a:spcPct val="115000"/>
              </a:lnSpc>
              <a:spcBef>
                <a:spcPts val="0"/>
              </a:spcBef>
              <a:spcAft>
                <a:spcPts val="0"/>
              </a:spcAft>
              <a:buClr>
                <a:schemeClr val="dk2"/>
              </a:buClr>
              <a:buSzPts val="900"/>
              <a:buChar char="○"/>
              <a:defRPr sz="900">
                <a:solidFill>
                  <a:schemeClr val="dk2"/>
                </a:solidFill>
              </a:defRPr>
            </a:lvl2pPr>
            <a:lvl3pPr indent="-285750" lvl="2" marL="1371600">
              <a:lnSpc>
                <a:spcPct val="115000"/>
              </a:lnSpc>
              <a:spcBef>
                <a:spcPts val="0"/>
              </a:spcBef>
              <a:spcAft>
                <a:spcPts val="0"/>
              </a:spcAft>
              <a:buClr>
                <a:schemeClr val="dk2"/>
              </a:buClr>
              <a:buSzPts val="900"/>
              <a:buChar char="■"/>
              <a:defRPr sz="900">
                <a:solidFill>
                  <a:schemeClr val="dk2"/>
                </a:solidFill>
              </a:defRPr>
            </a:lvl3pPr>
            <a:lvl4pPr indent="-285750" lvl="3" marL="1828800">
              <a:lnSpc>
                <a:spcPct val="115000"/>
              </a:lnSpc>
              <a:spcBef>
                <a:spcPts val="0"/>
              </a:spcBef>
              <a:spcAft>
                <a:spcPts val="0"/>
              </a:spcAft>
              <a:buClr>
                <a:schemeClr val="dk2"/>
              </a:buClr>
              <a:buSzPts val="900"/>
              <a:buChar char="●"/>
              <a:defRPr sz="900">
                <a:solidFill>
                  <a:schemeClr val="dk2"/>
                </a:solidFill>
              </a:defRPr>
            </a:lvl4pPr>
            <a:lvl5pPr indent="-285750" lvl="4" marL="2286000">
              <a:lnSpc>
                <a:spcPct val="115000"/>
              </a:lnSpc>
              <a:spcBef>
                <a:spcPts val="0"/>
              </a:spcBef>
              <a:spcAft>
                <a:spcPts val="0"/>
              </a:spcAft>
              <a:buClr>
                <a:schemeClr val="dk2"/>
              </a:buClr>
              <a:buSzPts val="900"/>
              <a:buChar char="○"/>
              <a:defRPr sz="900">
                <a:solidFill>
                  <a:schemeClr val="dk2"/>
                </a:solidFill>
              </a:defRPr>
            </a:lvl5pPr>
            <a:lvl6pPr indent="-285750" lvl="5" marL="2743200">
              <a:lnSpc>
                <a:spcPct val="115000"/>
              </a:lnSpc>
              <a:spcBef>
                <a:spcPts val="0"/>
              </a:spcBef>
              <a:spcAft>
                <a:spcPts val="0"/>
              </a:spcAft>
              <a:buClr>
                <a:schemeClr val="dk2"/>
              </a:buClr>
              <a:buSzPts val="900"/>
              <a:buChar char="■"/>
              <a:defRPr sz="900">
                <a:solidFill>
                  <a:schemeClr val="dk2"/>
                </a:solidFill>
              </a:defRPr>
            </a:lvl6pPr>
            <a:lvl7pPr indent="-285750" lvl="6" marL="3200400">
              <a:lnSpc>
                <a:spcPct val="115000"/>
              </a:lnSpc>
              <a:spcBef>
                <a:spcPts val="0"/>
              </a:spcBef>
              <a:spcAft>
                <a:spcPts val="0"/>
              </a:spcAft>
              <a:buClr>
                <a:schemeClr val="dk2"/>
              </a:buClr>
              <a:buSzPts val="900"/>
              <a:buChar char="●"/>
              <a:defRPr sz="900">
                <a:solidFill>
                  <a:schemeClr val="dk2"/>
                </a:solidFill>
              </a:defRPr>
            </a:lvl7pPr>
            <a:lvl8pPr indent="-285750" lvl="7" marL="3657600">
              <a:lnSpc>
                <a:spcPct val="115000"/>
              </a:lnSpc>
              <a:spcBef>
                <a:spcPts val="0"/>
              </a:spcBef>
              <a:spcAft>
                <a:spcPts val="0"/>
              </a:spcAft>
              <a:buClr>
                <a:schemeClr val="dk2"/>
              </a:buClr>
              <a:buSzPts val="900"/>
              <a:buChar char="○"/>
              <a:defRPr sz="900">
                <a:solidFill>
                  <a:schemeClr val="dk2"/>
                </a:solidFill>
              </a:defRPr>
            </a:lvl8pPr>
            <a:lvl9pPr indent="-285750" lvl="8" marL="4114800">
              <a:lnSpc>
                <a:spcPct val="115000"/>
              </a:lnSpc>
              <a:spcBef>
                <a:spcPts val="0"/>
              </a:spcBef>
              <a:spcAft>
                <a:spcPts val="0"/>
              </a:spcAft>
              <a:buClr>
                <a:schemeClr val="dk2"/>
              </a:buClr>
              <a:buSzPts val="900"/>
              <a:buChar char="■"/>
              <a:defRPr sz="900">
                <a:solidFill>
                  <a:schemeClr val="dk2"/>
                </a:solidFill>
              </a:defRPr>
            </a:lvl9pPr>
          </a:lstStyle>
          <a:p/>
        </p:txBody>
      </p:sp>
      <p:sp>
        <p:nvSpPr>
          <p:cNvPr id="8" name="Google Shape;8;p1"/>
          <p:cNvSpPr txBox="1"/>
          <p:nvPr>
            <p:ph idx="12" type="sldNum"/>
          </p:nvPr>
        </p:nvSpPr>
        <p:spPr>
          <a:xfrm>
            <a:off x="5083475" y="3316065"/>
            <a:ext cx="329100" cy="279900"/>
          </a:xfrm>
          <a:prstGeom prst="rect">
            <a:avLst/>
          </a:prstGeom>
          <a:noFill/>
          <a:ln>
            <a:noFill/>
          </a:ln>
        </p:spPr>
        <p:txBody>
          <a:bodyPr anchorCtr="0" anchor="ctr" bIns="58250" lIns="58250" spcFirstLastPara="1" rIns="58250" wrap="square" tIns="58250">
            <a:normAutofit/>
          </a:bodyPr>
          <a:lstStyle>
            <a:lvl1pPr lvl="0" algn="r">
              <a:buNone/>
              <a:defRPr sz="600">
                <a:solidFill>
                  <a:schemeClr val="dk2"/>
                </a:solidFill>
              </a:defRPr>
            </a:lvl1pPr>
            <a:lvl2pPr lvl="1" algn="r">
              <a:buNone/>
              <a:defRPr sz="600">
                <a:solidFill>
                  <a:schemeClr val="dk2"/>
                </a:solidFill>
              </a:defRPr>
            </a:lvl2pPr>
            <a:lvl3pPr lvl="2" algn="r">
              <a:buNone/>
              <a:defRPr sz="600">
                <a:solidFill>
                  <a:schemeClr val="dk2"/>
                </a:solidFill>
              </a:defRPr>
            </a:lvl3pPr>
            <a:lvl4pPr lvl="3" algn="r">
              <a:buNone/>
              <a:defRPr sz="600">
                <a:solidFill>
                  <a:schemeClr val="dk2"/>
                </a:solidFill>
              </a:defRPr>
            </a:lvl4pPr>
            <a:lvl5pPr lvl="4" algn="r">
              <a:buNone/>
              <a:defRPr sz="600">
                <a:solidFill>
                  <a:schemeClr val="dk2"/>
                </a:solidFill>
              </a:defRPr>
            </a:lvl5pPr>
            <a:lvl6pPr lvl="5" algn="r">
              <a:buNone/>
              <a:defRPr sz="600">
                <a:solidFill>
                  <a:schemeClr val="dk2"/>
                </a:solidFill>
              </a:defRPr>
            </a:lvl6pPr>
            <a:lvl7pPr lvl="6" algn="r">
              <a:buNone/>
              <a:defRPr sz="600">
                <a:solidFill>
                  <a:schemeClr val="dk2"/>
                </a:solidFill>
              </a:defRPr>
            </a:lvl7pPr>
            <a:lvl8pPr lvl="7" algn="r">
              <a:buNone/>
              <a:defRPr sz="600">
                <a:solidFill>
                  <a:schemeClr val="dk2"/>
                </a:solidFill>
              </a:defRPr>
            </a:lvl8pPr>
            <a:lvl9pPr lvl="8" algn="r">
              <a:buNone/>
              <a:defRPr sz="6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 Id="rId9" Type="http://schemas.openxmlformats.org/officeDocument/2006/relationships/image" Target="../media/image10.png"/><Relationship Id="rId5" Type="http://schemas.openxmlformats.org/officeDocument/2006/relationships/image" Target="../media/image16.jpg"/><Relationship Id="rId6" Type="http://schemas.openxmlformats.org/officeDocument/2006/relationships/image" Target="../media/image11.png"/><Relationship Id="rId7" Type="http://schemas.openxmlformats.org/officeDocument/2006/relationships/image" Target="../media/image7.jp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2.png"/><Relationship Id="rId13" Type="http://schemas.openxmlformats.org/officeDocument/2006/relationships/image" Target="../media/image3.png"/><Relationship Id="rId12"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jpg"/><Relationship Id="rId9" Type="http://schemas.openxmlformats.org/officeDocument/2006/relationships/image" Target="../media/image6.png"/><Relationship Id="rId5" Type="http://schemas.openxmlformats.org/officeDocument/2006/relationships/image" Target="../media/image16.jpg"/><Relationship Id="rId6" Type="http://schemas.openxmlformats.org/officeDocument/2006/relationships/image" Target="../media/image11.png"/><Relationship Id="rId7" Type="http://schemas.openxmlformats.org/officeDocument/2006/relationships/image" Target="../media/image7.jpg"/><Relationship Id="rId8"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64900" y="32463"/>
            <a:ext cx="4921500" cy="56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00">
                <a:solidFill>
                  <a:schemeClr val="dk1"/>
                </a:solidFill>
                <a:latin typeface="Times New Roman"/>
                <a:ea typeface="Times New Roman"/>
                <a:cs typeface="Times New Roman"/>
                <a:sym typeface="Times New Roman"/>
              </a:rPr>
              <a:t>Spatial and Temporal Trends in Near Surface Lapse Rates on the </a:t>
            </a:r>
            <a:r>
              <a:rPr b="1" lang="en" sz="1000">
                <a:solidFill>
                  <a:schemeClr val="dk1"/>
                </a:solidFill>
                <a:latin typeface="Times New Roman"/>
                <a:ea typeface="Times New Roman"/>
                <a:cs typeface="Times New Roman"/>
                <a:sym typeface="Times New Roman"/>
              </a:rPr>
              <a:t>Juneau</a:t>
            </a:r>
            <a:r>
              <a:rPr b="1" lang="en" sz="1000">
                <a:solidFill>
                  <a:schemeClr val="dk1"/>
                </a:solidFill>
                <a:latin typeface="Times New Roman"/>
                <a:ea typeface="Times New Roman"/>
                <a:cs typeface="Times New Roman"/>
                <a:sym typeface="Times New Roman"/>
              </a:rPr>
              <a:t> Icefield </a:t>
            </a:r>
            <a:endParaRPr b="1" sz="100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600">
                <a:solidFill>
                  <a:schemeClr val="dk1"/>
                </a:solidFill>
                <a:latin typeface="Times New Roman"/>
                <a:ea typeface="Times New Roman"/>
                <a:cs typeface="Times New Roman"/>
                <a:sym typeface="Times New Roman"/>
              </a:rPr>
              <a:t>Adelle Welch (Bates College), Julius Mex (Ecole Normale Supérieure Paris), Leah Fleming (University of New Hampshire), Lia Salomon (Carleton College), Sophia Ludtke (Harvard College), </a:t>
            </a:r>
            <a:r>
              <a:rPr lang="en" sz="600">
                <a:solidFill>
                  <a:schemeClr val="dk1"/>
                </a:solidFill>
                <a:latin typeface="Times New Roman"/>
                <a:ea typeface="Times New Roman"/>
                <a:cs typeface="Times New Roman"/>
                <a:sym typeface="Times New Roman"/>
              </a:rPr>
              <a:t>Daniel Otto (University of Washington), Mira Berdahl (University of Washington) </a:t>
            </a:r>
            <a:endParaRPr sz="600">
              <a:solidFill>
                <a:schemeClr val="dk1"/>
              </a:solidFill>
              <a:latin typeface="Times New Roman"/>
              <a:ea typeface="Times New Roman"/>
              <a:cs typeface="Times New Roman"/>
              <a:sym typeface="Times New Roman"/>
            </a:endParaRPr>
          </a:p>
        </p:txBody>
      </p:sp>
      <p:pic>
        <p:nvPicPr>
          <p:cNvPr descr="Juneau Icefield Research Program" id="55" name="Google Shape;55;p13"/>
          <p:cNvPicPr preferRelativeResize="0"/>
          <p:nvPr/>
        </p:nvPicPr>
        <p:blipFill>
          <a:blip r:embed="rId3">
            <a:alphaModFix/>
          </a:blip>
          <a:stretch>
            <a:fillRect/>
          </a:stretch>
        </p:blipFill>
        <p:spPr>
          <a:xfrm>
            <a:off x="68650" y="30250"/>
            <a:ext cx="564825" cy="564825"/>
          </a:xfrm>
          <a:prstGeom prst="rect">
            <a:avLst/>
          </a:prstGeom>
          <a:noFill/>
          <a:ln>
            <a:noFill/>
          </a:ln>
        </p:spPr>
      </p:pic>
      <p:sp>
        <p:nvSpPr>
          <p:cNvPr id="56" name="Google Shape;56;p13"/>
          <p:cNvSpPr txBox="1"/>
          <p:nvPr/>
        </p:nvSpPr>
        <p:spPr>
          <a:xfrm>
            <a:off x="68650" y="677225"/>
            <a:ext cx="15894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SUMMARY: </a:t>
            </a:r>
            <a:endParaRPr b="1" sz="1000">
              <a:solidFill>
                <a:schemeClr val="dk1"/>
              </a:solidFill>
              <a:latin typeface="Times New Roman"/>
              <a:ea typeface="Times New Roman"/>
              <a:cs typeface="Times New Roman"/>
              <a:sym typeface="Times New Roman"/>
            </a:endParaRPr>
          </a:p>
        </p:txBody>
      </p:sp>
      <p:sp>
        <p:nvSpPr>
          <p:cNvPr id="57" name="Google Shape;57;p13"/>
          <p:cNvSpPr txBox="1"/>
          <p:nvPr/>
        </p:nvSpPr>
        <p:spPr>
          <a:xfrm>
            <a:off x="68650" y="1842600"/>
            <a:ext cx="15894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BACKGROUND</a:t>
            </a:r>
            <a:r>
              <a:rPr b="1" lang="en" sz="1000">
                <a:solidFill>
                  <a:schemeClr val="dk1"/>
                </a:solidFill>
                <a:latin typeface="Times New Roman"/>
                <a:ea typeface="Times New Roman"/>
                <a:cs typeface="Times New Roman"/>
                <a:sym typeface="Times New Roman"/>
              </a:rPr>
              <a:t>: </a:t>
            </a:r>
            <a:endParaRPr b="1" sz="1000">
              <a:solidFill>
                <a:schemeClr val="dk1"/>
              </a:solidFill>
              <a:latin typeface="Times New Roman"/>
              <a:ea typeface="Times New Roman"/>
              <a:cs typeface="Times New Roman"/>
              <a:sym typeface="Times New Roman"/>
            </a:endParaRPr>
          </a:p>
        </p:txBody>
      </p:sp>
      <p:sp>
        <p:nvSpPr>
          <p:cNvPr id="58" name="Google Shape;58;p13"/>
          <p:cNvSpPr txBox="1"/>
          <p:nvPr/>
        </p:nvSpPr>
        <p:spPr>
          <a:xfrm>
            <a:off x="1768325" y="677225"/>
            <a:ext cx="18237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METHODOLOGY: </a:t>
            </a:r>
            <a:endParaRPr b="1" sz="1000">
              <a:solidFill>
                <a:schemeClr val="dk1"/>
              </a:solidFill>
              <a:latin typeface="Times New Roman"/>
              <a:ea typeface="Times New Roman"/>
              <a:cs typeface="Times New Roman"/>
              <a:sym typeface="Times New Roman"/>
            </a:endParaRPr>
          </a:p>
        </p:txBody>
      </p:sp>
      <p:sp>
        <p:nvSpPr>
          <p:cNvPr id="59" name="Google Shape;59;p13"/>
          <p:cNvSpPr txBox="1"/>
          <p:nvPr/>
        </p:nvSpPr>
        <p:spPr>
          <a:xfrm>
            <a:off x="1768325" y="1842600"/>
            <a:ext cx="18237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RESULTS</a:t>
            </a:r>
            <a:r>
              <a:rPr b="1" lang="en" sz="1000">
                <a:solidFill>
                  <a:schemeClr val="dk1"/>
                </a:solidFill>
                <a:latin typeface="Times New Roman"/>
                <a:ea typeface="Times New Roman"/>
                <a:cs typeface="Times New Roman"/>
                <a:sym typeface="Times New Roman"/>
              </a:rPr>
              <a:t>: </a:t>
            </a:r>
            <a:endParaRPr b="1" sz="1000">
              <a:solidFill>
                <a:schemeClr val="dk1"/>
              </a:solidFill>
              <a:latin typeface="Times New Roman"/>
              <a:ea typeface="Times New Roman"/>
              <a:cs typeface="Times New Roman"/>
              <a:sym typeface="Times New Roman"/>
            </a:endParaRPr>
          </a:p>
        </p:txBody>
      </p:sp>
      <p:sp>
        <p:nvSpPr>
          <p:cNvPr id="60" name="Google Shape;60;p13"/>
          <p:cNvSpPr txBox="1"/>
          <p:nvPr/>
        </p:nvSpPr>
        <p:spPr>
          <a:xfrm>
            <a:off x="3702300" y="677225"/>
            <a:ext cx="17430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CONCLUSIONS</a:t>
            </a:r>
            <a:r>
              <a:rPr b="1" lang="en" sz="1000">
                <a:solidFill>
                  <a:schemeClr val="dk1"/>
                </a:solidFill>
                <a:latin typeface="Times New Roman"/>
                <a:ea typeface="Times New Roman"/>
                <a:cs typeface="Times New Roman"/>
                <a:sym typeface="Times New Roman"/>
              </a:rPr>
              <a:t>: </a:t>
            </a:r>
            <a:endParaRPr b="1" sz="1000">
              <a:solidFill>
                <a:schemeClr val="dk1"/>
              </a:solidFill>
              <a:latin typeface="Times New Roman"/>
              <a:ea typeface="Times New Roman"/>
              <a:cs typeface="Times New Roman"/>
              <a:sym typeface="Times New Roman"/>
            </a:endParaRPr>
          </a:p>
        </p:txBody>
      </p:sp>
      <p:sp>
        <p:nvSpPr>
          <p:cNvPr id="61" name="Google Shape;61;p13"/>
          <p:cNvSpPr txBox="1"/>
          <p:nvPr/>
        </p:nvSpPr>
        <p:spPr>
          <a:xfrm>
            <a:off x="3658150" y="3006775"/>
            <a:ext cx="17871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ACKNOWLEDGEMENTS</a:t>
            </a:r>
            <a:r>
              <a:rPr b="1" lang="en" sz="1000">
                <a:solidFill>
                  <a:schemeClr val="dk1"/>
                </a:solidFill>
                <a:latin typeface="Times New Roman"/>
                <a:ea typeface="Times New Roman"/>
                <a:cs typeface="Times New Roman"/>
                <a:sym typeface="Times New Roman"/>
              </a:rPr>
              <a:t>: </a:t>
            </a:r>
            <a:endParaRPr b="1" sz="1000">
              <a:solidFill>
                <a:schemeClr val="dk1"/>
              </a:solidFill>
              <a:latin typeface="Times New Roman"/>
              <a:ea typeface="Times New Roman"/>
              <a:cs typeface="Times New Roman"/>
              <a:sym typeface="Times New Roman"/>
            </a:endParaRPr>
          </a:p>
        </p:txBody>
      </p:sp>
      <p:pic>
        <p:nvPicPr>
          <p:cNvPr id="62" name="Google Shape;62;p13"/>
          <p:cNvPicPr preferRelativeResize="0"/>
          <p:nvPr/>
        </p:nvPicPr>
        <p:blipFill rotWithShape="1">
          <a:blip r:embed="rId4">
            <a:alphaModFix/>
          </a:blip>
          <a:srcRect b="0" l="10673" r="10673" t="0"/>
          <a:stretch/>
        </p:blipFill>
        <p:spPr>
          <a:xfrm>
            <a:off x="3133375" y="1101037"/>
            <a:ext cx="420277" cy="727752"/>
          </a:xfrm>
          <a:prstGeom prst="rect">
            <a:avLst/>
          </a:prstGeom>
          <a:noFill/>
          <a:ln>
            <a:noFill/>
          </a:ln>
        </p:spPr>
      </p:pic>
      <p:pic>
        <p:nvPicPr>
          <p:cNvPr id="63" name="Google Shape;63;p13"/>
          <p:cNvPicPr preferRelativeResize="0"/>
          <p:nvPr/>
        </p:nvPicPr>
        <p:blipFill>
          <a:blip r:embed="rId5">
            <a:alphaModFix/>
          </a:blip>
          <a:stretch>
            <a:fillRect/>
          </a:stretch>
        </p:blipFill>
        <p:spPr>
          <a:xfrm>
            <a:off x="2553536" y="1422300"/>
            <a:ext cx="542008" cy="406499"/>
          </a:xfrm>
          <a:prstGeom prst="rect">
            <a:avLst/>
          </a:prstGeom>
          <a:noFill/>
          <a:ln>
            <a:noFill/>
          </a:ln>
        </p:spPr>
      </p:pic>
      <p:sp>
        <p:nvSpPr>
          <p:cNvPr id="64" name="Google Shape;64;p13"/>
          <p:cNvSpPr txBox="1"/>
          <p:nvPr/>
        </p:nvSpPr>
        <p:spPr>
          <a:xfrm>
            <a:off x="764025" y="2164525"/>
            <a:ext cx="1389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latin typeface="Times New Roman"/>
                <a:ea typeface="Times New Roman"/>
                <a:cs typeface="Times New Roman"/>
                <a:sym typeface="Times New Roman"/>
              </a:rPr>
              <a:t>Rates that have been used in calculating Juneau Icefield melt rates vary from 4℃/km to 6.5℃/km</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900">
              <a:solidFill>
                <a:schemeClr val="dk1"/>
              </a:solidFill>
              <a:latin typeface="Times New Roman"/>
              <a:ea typeface="Times New Roman"/>
              <a:cs typeface="Times New Roman"/>
              <a:sym typeface="Times New Roman"/>
            </a:endParaRPr>
          </a:p>
        </p:txBody>
      </p:sp>
      <p:sp>
        <p:nvSpPr>
          <p:cNvPr id="65" name="Google Shape;65;p13"/>
          <p:cNvSpPr txBox="1"/>
          <p:nvPr/>
        </p:nvSpPr>
        <p:spPr>
          <a:xfrm>
            <a:off x="25750" y="833950"/>
            <a:ext cx="15894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Near surface lapse rates are used to calculate glacial melting rates. Lapse rates are often assumed to be 5</a:t>
            </a:r>
            <a:r>
              <a:rPr lang="en" sz="600">
                <a:solidFill>
                  <a:schemeClr val="dk1"/>
                </a:solidFill>
                <a:latin typeface="Times New Roman"/>
                <a:ea typeface="Times New Roman"/>
                <a:cs typeface="Times New Roman"/>
                <a:sym typeface="Times New Roman"/>
              </a:rPr>
              <a:t>℃/km however they can</a:t>
            </a:r>
            <a:r>
              <a:rPr lang="en" sz="600">
                <a:solidFill>
                  <a:schemeClr val="dk1"/>
                </a:solidFill>
                <a:latin typeface="Times New Roman"/>
                <a:ea typeface="Times New Roman"/>
                <a:cs typeface="Times New Roman"/>
                <a:sym typeface="Times New Roman"/>
              </a:rPr>
              <a:t> vary greatly with topography making assumptions inaccurate. This study collected </a:t>
            </a:r>
            <a:r>
              <a:rPr i="1" lang="en" sz="600">
                <a:solidFill>
                  <a:schemeClr val="dk1"/>
                </a:solidFill>
                <a:latin typeface="Times New Roman"/>
                <a:ea typeface="Times New Roman"/>
                <a:cs typeface="Times New Roman"/>
                <a:sym typeface="Times New Roman"/>
              </a:rPr>
              <a:t>in situ</a:t>
            </a:r>
            <a:r>
              <a:rPr lang="en" sz="600">
                <a:solidFill>
                  <a:schemeClr val="dk1"/>
                </a:solidFill>
                <a:latin typeface="Times New Roman"/>
                <a:ea typeface="Times New Roman"/>
                <a:cs typeface="Times New Roman"/>
                <a:sym typeface="Times New Roman"/>
              </a:rPr>
              <a:t> air temperature measurements from transects on the Juneau Icefield and used data from Juneau Icefield Research Program (JIRP) weather stations to investigate seasonal and diurnal variability in near surface lapse rates. </a:t>
            </a:r>
            <a:endParaRPr sz="600">
              <a:solidFill>
                <a:schemeClr val="dk1"/>
              </a:solidFill>
              <a:latin typeface="Times New Roman"/>
              <a:ea typeface="Times New Roman"/>
              <a:cs typeface="Times New Roman"/>
              <a:sym typeface="Times New Roman"/>
            </a:endParaRPr>
          </a:p>
        </p:txBody>
      </p:sp>
      <p:sp>
        <p:nvSpPr>
          <p:cNvPr id="66" name="Google Shape;66;p13"/>
          <p:cNvSpPr txBox="1"/>
          <p:nvPr/>
        </p:nvSpPr>
        <p:spPr>
          <a:xfrm>
            <a:off x="373450" y="2450200"/>
            <a:ext cx="13893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latin typeface="Times New Roman"/>
              <a:ea typeface="Times New Roman"/>
              <a:cs typeface="Times New Roman"/>
              <a:sym typeface="Times New Roman"/>
            </a:endParaRPr>
          </a:p>
        </p:txBody>
      </p:sp>
      <p:pic>
        <p:nvPicPr>
          <p:cNvPr id="67" name="Google Shape;67;p13"/>
          <p:cNvPicPr preferRelativeResize="0"/>
          <p:nvPr/>
        </p:nvPicPr>
        <p:blipFill rotWithShape="1">
          <a:blip r:embed="rId6">
            <a:alphaModFix/>
          </a:blip>
          <a:srcRect b="0" l="6317" r="11425" t="0"/>
          <a:stretch/>
        </p:blipFill>
        <p:spPr>
          <a:xfrm>
            <a:off x="112830" y="3070250"/>
            <a:ext cx="827746" cy="560401"/>
          </a:xfrm>
          <a:prstGeom prst="rect">
            <a:avLst/>
          </a:prstGeom>
          <a:noFill/>
          <a:ln>
            <a:noFill/>
          </a:ln>
        </p:spPr>
      </p:pic>
      <p:pic>
        <p:nvPicPr>
          <p:cNvPr id="68" name="Google Shape;68;p13"/>
          <p:cNvPicPr preferRelativeResize="0"/>
          <p:nvPr/>
        </p:nvPicPr>
        <p:blipFill rotWithShape="1">
          <a:blip r:embed="rId7">
            <a:alphaModFix/>
          </a:blip>
          <a:srcRect b="22558" l="2806" r="11379" t="2842"/>
          <a:stretch/>
        </p:blipFill>
        <p:spPr>
          <a:xfrm>
            <a:off x="112825" y="2084397"/>
            <a:ext cx="827749" cy="1017651"/>
          </a:xfrm>
          <a:prstGeom prst="rect">
            <a:avLst/>
          </a:prstGeom>
          <a:noFill/>
          <a:ln>
            <a:noFill/>
          </a:ln>
        </p:spPr>
      </p:pic>
      <p:pic>
        <p:nvPicPr>
          <p:cNvPr id="69" name="Google Shape;69;p13"/>
          <p:cNvPicPr preferRelativeResize="0"/>
          <p:nvPr/>
        </p:nvPicPr>
        <p:blipFill rotWithShape="1">
          <a:blip r:embed="rId8">
            <a:alphaModFix/>
          </a:blip>
          <a:srcRect b="0" l="4482" r="18100" t="0"/>
          <a:stretch/>
        </p:blipFill>
        <p:spPr>
          <a:xfrm>
            <a:off x="2673425" y="2098200"/>
            <a:ext cx="897526" cy="753420"/>
          </a:xfrm>
          <a:prstGeom prst="rect">
            <a:avLst/>
          </a:prstGeom>
          <a:noFill/>
          <a:ln>
            <a:noFill/>
          </a:ln>
        </p:spPr>
      </p:pic>
      <p:pic>
        <p:nvPicPr>
          <p:cNvPr id="70" name="Google Shape;70;p13"/>
          <p:cNvPicPr preferRelativeResize="0"/>
          <p:nvPr/>
        </p:nvPicPr>
        <p:blipFill rotWithShape="1">
          <a:blip r:embed="rId9">
            <a:alphaModFix/>
          </a:blip>
          <a:srcRect b="0" l="4425" r="9980" t="0"/>
          <a:stretch/>
        </p:blipFill>
        <p:spPr>
          <a:xfrm>
            <a:off x="1762750" y="2111250"/>
            <a:ext cx="897524" cy="7102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nvSpPr>
        <p:spPr>
          <a:xfrm>
            <a:off x="1743900" y="751200"/>
            <a:ext cx="1413300" cy="40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600">
                <a:solidFill>
                  <a:schemeClr val="dk1"/>
                </a:solidFill>
                <a:latin typeface="Times New Roman"/>
                <a:ea typeface="Times New Roman"/>
                <a:cs typeface="Times New Roman"/>
                <a:sym typeface="Times New Roman"/>
              </a:rPr>
              <a:t>Data Sources:  </a:t>
            </a:r>
            <a:endParaRPr b="1" i="1"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600">
                <a:solidFill>
                  <a:schemeClr val="dk1"/>
                </a:solidFill>
                <a:latin typeface="Times New Roman"/>
                <a:ea typeface="Times New Roman"/>
                <a:cs typeface="Times New Roman"/>
                <a:sym typeface="Times New Roman"/>
              </a:rPr>
              <a:t>A.) iButtons temperature sensor data at three transects across the Juneau Icefield — referred to as </a:t>
            </a:r>
            <a:r>
              <a:rPr b="1" lang="en" sz="600">
                <a:solidFill>
                  <a:schemeClr val="dk1"/>
                </a:solidFill>
                <a:latin typeface="Times New Roman"/>
                <a:ea typeface="Times New Roman"/>
                <a:cs typeface="Times New Roman"/>
                <a:sym typeface="Times New Roman"/>
              </a:rPr>
              <a:t>Taku A</a:t>
            </a:r>
            <a:r>
              <a:rPr lang="en" sz="600">
                <a:solidFill>
                  <a:schemeClr val="dk1"/>
                </a:solidFill>
                <a:latin typeface="Times New Roman"/>
                <a:ea typeface="Times New Roman"/>
                <a:cs typeface="Times New Roman"/>
                <a:sym typeface="Times New Roman"/>
              </a:rPr>
              <a:t>, </a:t>
            </a:r>
            <a:r>
              <a:rPr b="1" lang="en" sz="600">
                <a:solidFill>
                  <a:schemeClr val="dk1"/>
                </a:solidFill>
                <a:latin typeface="Times New Roman"/>
                <a:ea typeface="Times New Roman"/>
                <a:cs typeface="Times New Roman"/>
                <a:sym typeface="Times New Roman"/>
              </a:rPr>
              <a:t>Taku B</a:t>
            </a:r>
            <a:r>
              <a:rPr lang="en" sz="600">
                <a:solidFill>
                  <a:schemeClr val="dk1"/>
                </a:solidFill>
                <a:latin typeface="Times New Roman"/>
                <a:ea typeface="Times New Roman"/>
                <a:cs typeface="Times New Roman"/>
                <a:sym typeface="Times New Roman"/>
              </a:rPr>
              <a:t>, and </a:t>
            </a:r>
            <a:r>
              <a:rPr b="1" lang="en" sz="600">
                <a:solidFill>
                  <a:schemeClr val="dk1"/>
                </a:solidFill>
                <a:latin typeface="Times New Roman"/>
                <a:ea typeface="Times New Roman"/>
                <a:cs typeface="Times New Roman"/>
                <a:sym typeface="Times New Roman"/>
              </a:rPr>
              <a:t>Heather</a:t>
            </a:r>
            <a:r>
              <a:rPr lang="en" sz="600">
                <a:solidFill>
                  <a:schemeClr val="dk1"/>
                </a:solidFill>
                <a:latin typeface="Times New Roman"/>
                <a:ea typeface="Times New Roman"/>
                <a:cs typeface="Times New Roman"/>
                <a:sym typeface="Times New Roman"/>
              </a:rPr>
              <a:t> (see Fig. 2) — over several days during July 2023 (Fig. 3)</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lang="en" sz="6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p:txBody>
      </p:sp>
      <p:sp>
        <p:nvSpPr>
          <p:cNvPr id="76" name="Google Shape;76;p14"/>
          <p:cNvSpPr txBox="1"/>
          <p:nvPr/>
        </p:nvSpPr>
        <p:spPr>
          <a:xfrm>
            <a:off x="-19825" y="1970163"/>
            <a:ext cx="1867200" cy="4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6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Spatially and temporally specific lapse rates are important in projecting future ice field sensitivity ⇒ steeper lapse rate exposes greater glacial area to melt as global temperatures warm (see </a:t>
            </a:r>
            <a:r>
              <a:rPr b="1" lang="en" sz="600">
                <a:solidFill>
                  <a:schemeClr val="dk1"/>
                </a:solidFill>
                <a:latin typeface="Times New Roman"/>
                <a:ea typeface="Times New Roman"/>
                <a:cs typeface="Times New Roman"/>
                <a:sym typeface="Times New Roman"/>
              </a:rPr>
              <a:t>Figure 1</a:t>
            </a:r>
            <a:r>
              <a:rPr lang="en" sz="600">
                <a:solidFill>
                  <a:schemeClr val="dk1"/>
                </a:solidFill>
                <a:latin typeface="Times New Roman"/>
                <a:ea typeface="Times New Roman"/>
                <a:cs typeface="Times New Roman"/>
                <a:sym typeface="Times New Roman"/>
              </a:rPr>
              <a:t>)</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lang="en" sz="6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p:txBody>
      </p:sp>
      <p:sp>
        <p:nvSpPr>
          <p:cNvPr id="77" name="Google Shape;77;p14"/>
          <p:cNvSpPr txBox="1"/>
          <p:nvPr/>
        </p:nvSpPr>
        <p:spPr>
          <a:xfrm>
            <a:off x="565675" y="28113"/>
            <a:ext cx="4962900" cy="569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50">
                <a:solidFill>
                  <a:schemeClr val="dk1"/>
                </a:solidFill>
                <a:latin typeface="Times New Roman"/>
                <a:ea typeface="Times New Roman"/>
                <a:cs typeface="Times New Roman"/>
                <a:sym typeface="Times New Roman"/>
              </a:rPr>
              <a:t>Spatial and Temporal Trends in Near Surface Lapse Rates on the Juneau Icefield </a:t>
            </a:r>
            <a:endParaRPr b="1" sz="1050">
              <a:solidFill>
                <a:schemeClr val="dk1"/>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600">
                <a:solidFill>
                  <a:schemeClr val="dk1"/>
                </a:solidFill>
                <a:latin typeface="Times New Roman"/>
                <a:ea typeface="Times New Roman"/>
                <a:cs typeface="Times New Roman"/>
                <a:sym typeface="Times New Roman"/>
              </a:rPr>
              <a:t>Adelle Welch (Bates College), Julius Mex (Ecole Normale Supérieure Paris), Leah Fleming (University of New Hampshire), Lia Salomon (Carleton College), Sophia Ludtke (Harvard College), Daniel Otto (University of Washington), Mira Berdahl (University of Washington) </a:t>
            </a:r>
            <a:endParaRPr sz="600">
              <a:solidFill>
                <a:schemeClr val="dk1"/>
              </a:solidFill>
              <a:latin typeface="Times New Roman"/>
              <a:ea typeface="Times New Roman"/>
              <a:cs typeface="Times New Roman"/>
              <a:sym typeface="Times New Roman"/>
            </a:endParaRPr>
          </a:p>
        </p:txBody>
      </p:sp>
      <p:pic>
        <p:nvPicPr>
          <p:cNvPr descr="Juneau Icefield Research Program" id="78" name="Google Shape;78;p14"/>
          <p:cNvPicPr preferRelativeResize="0"/>
          <p:nvPr/>
        </p:nvPicPr>
        <p:blipFill>
          <a:blip r:embed="rId3">
            <a:alphaModFix/>
          </a:blip>
          <a:stretch>
            <a:fillRect/>
          </a:stretch>
        </p:blipFill>
        <p:spPr>
          <a:xfrm>
            <a:off x="68650" y="30250"/>
            <a:ext cx="564825" cy="564825"/>
          </a:xfrm>
          <a:prstGeom prst="rect">
            <a:avLst/>
          </a:prstGeom>
          <a:noFill/>
          <a:ln>
            <a:noFill/>
          </a:ln>
        </p:spPr>
      </p:pic>
      <p:sp>
        <p:nvSpPr>
          <p:cNvPr id="79" name="Google Shape;79;p14"/>
          <p:cNvSpPr txBox="1"/>
          <p:nvPr/>
        </p:nvSpPr>
        <p:spPr>
          <a:xfrm>
            <a:off x="68650" y="677225"/>
            <a:ext cx="1620600" cy="152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SUMMARY: </a:t>
            </a:r>
            <a:endParaRPr b="1" sz="900">
              <a:solidFill>
                <a:schemeClr val="dk1"/>
              </a:solidFill>
              <a:latin typeface="Times New Roman"/>
              <a:ea typeface="Times New Roman"/>
              <a:cs typeface="Times New Roman"/>
              <a:sym typeface="Times New Roman"/>
            </a:endParaRPr>
          </a:p>
        </p:txBody>
      </p:sp>
      <p:sp>
        <p:nvSpPr>
          <p:cNvPr id="80" name="Google Shape;80;p14"/>
          <p:cNvSpPr txBox="1"/>
          <p:nvPr/>
        </p:nvSpPr>
        <p:spPr>
          <a:xfrm>
            <a:off x="3658150" y="3006775"/>
            <a:ext cx="1787100" cy="241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ACKNOWLEDGEMENTS: </a:t>
            </a:r>
            <a:endParaRPr b="1" sz="1000">
              <a:solidFill>
                <a:schemeClr val="dk1"/>
              </a:solidFill>
              <a:latin typeface="Times New Roman"/>
              <a:ea typeface="Times New Roman"/>
              <a:cs typeface="Times New Roman"/>
              <a:sym typeface="Times New Roman"/>
            </a:endParaRPr>
          </a:p>
        </p:txBody>
      </p:sp>
      <p:pic>
        <p:nvPicPr>
          <p:cNvPr id="81" name="Google Shape;81;p14"/>
          <p:cNvPicPr preferRelativeResize="0"/>
          <p:nvPr/>
        </p:nvPicPr>
        <p:blipFill rotWithShape="1">
          <a:blip r:embed="rId4">
            <a:alphaModFix/>
          </a:blip>
          <a:srcRect b="0" l="10673" r="10673" t="0"/>
          <a:stretch/>
        </p:blipFill>
        <p:spPr>
          <a:xfrm>
            <a:off x="3096550" y="890862"/>
            <a:ext cx="420277" cy="727752"/>
          </a:xfrm>
          <a:prstGeom prst="rect">
            <a:avLst/>
          </a:prstGeom>
          <a:noFill/>
          <a:ln>
            <a:noFill/>
          </a:ln>
        </p:spPr>
      </p:pic>
      <p:pic>
        <p:nvPicPr>
          <p:cNvPr id="82" name="Google Shape;82;p14"/>
          <p:cNvPicPr preferRelativeResize="0"/>
          <p:nvPr/>
        </p:nvPicPr>
        <p:blipFill>
          <a:blip r:embed="rId5">
            <a:alphaModFix/>
          </a:blip>
          <a:stretch>
            <a:fillRect/>
          </a:stretch>
        </p:blipFill>
        <p:spPr>
          <a:xfrm>
            <a:off x="2841000" y="1641450"/>
            <a:ext cx="675825" cy="506842"/>
          </a:xfrm>
          <a:prstGeom prst="rect">
            <a:avLst/>
          </a:prstGeom>
          <a:noFill/>
          <a:ln>
            <a:noFill/>
          </a:ln>
        </p:spPr>
      </p:pic>
      <p:sp>
        <p:nvSpPr>
          <p:cNvPr id="83" name="Google Shape;83;p14"/>
          <p:cNvSpPr txBox="1"/>
          <p:nvPr/>
        </p:nvSpPr>
        <p:spPr>
          <a:xfrm>
            <a:off x="-41575" y="712050"/>
            <a:ext cx="1910700" cy="4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1200"/>
              </a:spcAft>
              <a:buNone/>
            </a:pPr>
            <a:r>
              <a:rPr lang="en" sz="800">
                <a:solidFill>
                  <a:schemeClr val="dk1"/>
                </a:solidFill>
                <a:latin typeface="Times New Roman"/>
                <a:ea typeface="Times New Roman"/>
                <a:cs typeface="Times New Roman"/>
                <a:sym typeface="Times New Roman"/>
              </a:rPr>
              <a:t>•</a:t>
            </a:r>
            <a:r>
              <a:rPr lang="en" sz="900">
                <a:solidFill>
                  <a:schemeClr val="dk1"/>
                </a:solidFill>
                <a:latin typeface="Times New Roman"/>
                <a:ea typeface="Times New Roman"/>
                <a:cs typeface="Times New Roman"/>
                <a:sym typeface="Times New Roman"/>
              </a:rPr>
              <a:t> </a:t>
            </a:r>
            <a:r>
              <a:rPr b="1" lang="en" sz="600">
                <a:solidFill>
                  <a:schemeClr val="dk1"/>
                </a:solidFill>
                <a:latin typeface="Times New Roman"/>
                <a:ea typeface="Times New Roman"/>
                <a:cs typeface="Times New Roman"/>
                <a:sym typeface="Times New Roman"/>
              </a:rPr>
              <a:t>Near surface lapse rates</a:t>
            </a:r>
            <a:r>
              <a:rPr lang="en" sz="600">
                <a:solidFill>
                  <a:schemeClr val="dk1"/>
                </a:solidFill>
                <a:latin typeface="Times New Roman"/>
                <a:ea typeface="Times New Roman"/>
                <a:cs typeface="Times New Roman"/>
                <a:sym typeface="Times New Roman"/>
              </a:rPr>
              <a:t>, used to calculate high-elevation temperatures, are often assigned a generic rate (e.g. 5℃/km) but can vary with topography                                        </a:t>
            </a:r>
            <a:r>
              <a:rPr lang="en" sz="8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This study collected in situ air temperature </a:t>
            </a:r>
            <a:r>
              <a:rPr lang="en" sz="600">
                <a:solidFill>
                  <a:schemeClr val="dk1"/>
                </a:solidFill>
                <a:latin typeface="Times New Roman"/>
                <a:ea typeface="Times New Roman"/>
                <a:cs typeface="Times New Roman"/>
                <a:sym typeface="Times New Roman"/>
              </a:rPr>
              <a:t>measurements</a:t>
            </a:r>
            <a:r>
              <a:rPr lang="en" sz="600">
                <a:solidFill>
                  <a:schemeClr val="dk1"/>
                </a:solidFill>
                <a:latin typeface="Times New Roman"/>
                <a:ea typeface="Times New Roman"/>
                <a:cs typeface="Times New Roman"/>
                <a:sym typeface="Times New Roman"/>
              </a:rPr>
              <a:t> from Juneau Icefield transects and used data from Juneau Icefield Research Program (JIRP) weather stations to calculate lapse rates varying from </a:t>
            </a:r>
            <a:r>
              <a:rPr b="1" lang="en" sz="600">
                <a:solidFill>
                  <a:schemeClr val="dk1"/>
                </a:solidFill>
                <a:latin typeface="Times New Roman"/>
                <a:ea typeface="Times New Roman"/>
                <a:cs typeface="Times New Roman"/>
                <a:sym typeface="Times New Roman"/>
              </a:rPr>
              <a:t>2.8℃/km to 8℃/km     </a:t>
            </a:r>
            <a:r>
              <a:rPr lang="en" sz="600">
                <a:solidFill>
                  <a:schemeClr val="dk1"/>
                </a:solidFill>
                <a:latin typeface="Times New Roman"/>
                <a:ea typeface="Times New Roman"/>
                <a:cs typeface="Times New Roman"/>
                <a:sym typeface="Times New Roman"/>
              </a:rPr>
              <a:t>                                                  </a:t>
            </a:r>
            <a:r>
              <a:rPr lang="en" sz="8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Icefield lapse rates demonstrate a</a:t>
            </a:r>
            <a:r>
              <a:rPr b="1" lang="en" sz="600">
                <a:solidFill>
                  <a:schemeClr val="dk1"/>
                </a:solidFill>
                <a:latin typeface="Times New Roman"/>
                <a:ea typeface="Times New Roman"/>
                <a:cs typeface="Times New Roman"/>
                <a:sym typeface="Times New Roman"/>
              </a:rPr>
              <a:t> distinct diurnal cycle </a:t>
            </a:r>
            <a:r>
              <a:rPr lang="en" sz="600">
                <a:solidFill>
                  <a:schemeClr val="dk1"/>
                </a:solidFill>
                <a:latin typeface="Times New Roman"/>
                <a:ea typeface="Times New Roman"/>
                <a:cs typeface="Times New Roman"/>
                <a:sym typeface="Times New Roman"/>
              </a:rPr>
              <a:t>and </a:t>
            </a:r>
            <a:r>
              <a:rPr b="1" lang="en" sz="600">
                <a:solidFill>
                  <a:schemeClr val="dk1"/>
                </a:solidFill>
                <a:latin typeface="Times New Roman"/>
                <a:ea typeface="Times New Roman"/>
                <a:cs typeface="Times New Roman"/>
                <a:sym typeface="Times New Roman"/>
              </a:rPr>
              <a:t>seasonally dependent </a:t>
            </a:r>
            <a:r>
              <a:rPr b="1" lang="en" sz="600">
                <a:solidFill>
                  <a:schemeClr val="dk1"/>
                </a:solidFill>
                <a:latin typeface="Times New Roman"/>
                <a:ea typeface="Times New Roman"/>
                <a:cs typeface="Times New Roman"/>
                <a:sym typeface="Times New Roman"/>
              </a:rPr>
              <a:t>variability</a:t>
            </a:r>
            <a:r>
              <a:rPr lang="en" sz="6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p:txBody>
      </p:sp>
      <p:pic>
        <p:nvPicPr>
          <p:cNvPr id="84" name="Google Shape;84;p14"/>
          <p:cNvPicPr preferRelativeResize="0"/>
          <p:nvPr/>
        </p:nvPicPr>
        <p:blipFill rotWithShape="1">
          <a:blip r:embed="rId6">
            <a:alphaModFix/>
          </a:blip>
          <a:srcRect b="0" l="6317" r="11425" t="0"/>
          <a:stretch/>
        </p:blipFill>
        <p:spPr>
          <a:xfrm>
            <a:off x="68655" y="2482925"/>
            <a:ext cx="827746" cy="560401"/>
          </a:xfrm>
          <a:prstGeom prst="rect">
            <a:avLst/>
          </a:prstGeom>
          <a:noFill/>
          <a:ln>
            <a:noFill/>
          </a:ln>
        </p:spPr>
      </p:pic>
      <p:pic>
        <p:nvPicPr>
          <p:cNvPr id="85" name="Google Shape;85;p14"/>
          <p:cNvPicPr preferRelativeResize="0"/>
          <p:nvPr/>
        </p:nvPicPr>
        <p:blipFill rotWithShape="1">
          <a:blip r:embed="rId7">
            <a:alphaModFix/>
          </a:blip>
          <a:srcRect b="22558" l="2806" r="11379" t="2842"/>
          <a:stretch/>
        </p:blipFill>
        <p:spPr>
          <a:xfrm>
            <a:off x="1823350" y="1484063"/>
            <a:ext cx="986685" cy="1213036"/>
          </a:xfrm>
          <a:prstGeom prst="rect">
            <a:avLst/>
          </a:prstGeom>
          <a:noFill/>
          <a:ln>
            <a:noFill/>
          </a:ln>
        </p:spPr>
      </p:pic>
      <p:sp>
        <p:nvSpPr>
          <p:cNvPr id="86" name="Google Shape;86;p14"/>
          <p:cNvSpPr txBox="1"/>
          <p:nvPr/>
        </p:nvSpPr>
        <p:spPr>
          <a:xfrm>
            <a:off x="1768025" y="677225"/>
            <a:ext cx="1699800" cy="152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METHODOLOGY</a:t>
            </a:r>
            <a:r>
              <a:rPr b="1" lang="en" sz="900">
                <a:solidFill>
                  <a:schemeClr val="dk1"/>
                </a:solidFill>
                <a:latin typeface="Times New Roman"/>
                <a:ea typeface="Times New Roman"/>
                <a:cs typeface="Times New Roman"/>
                <a:sym typeface="Times New Roman"/>
              </a:rPr>
              <a:t>: </a:t>
            </a:r>
            <a:endParaRPr b="1" sz="900">
              <a:solidFill>
                <a:schemeClr val="dk1"/>
              </a:solidFill>
              <a:latin typeface="Times New Roman"/>
              <a:ea typeface="Times New Roman"/>
              <a:cs typeface="Times New Roman"/>
              <a:sym typeface="Times New Roman"/>
            </a:endParaRPr>
          </a:p>
        </p:txBody>
      </p:sp>
      <p:sp>
        <p:nvSpPr>
          <p:cNvPr id="87" name="Google Shape;87;p14"/>
          <p:cNvSpPr txBox="1"/>
          <p:nvPr/>
        </p:nvSpPr>
        <p:spPr>
          <a:xfrm>
            <a:off x="3553650" y="677225"/>
            <a:ext cx="1842300" cy="152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CONCLUSIONS</a:t>
            </a:r>
            <a:r>
              <a:rPr b="1" lang="en" sz="900">
                <a:solidFill>
                  <a:schemeClr val="dk1"/>
                </a:solidFill>
                <a:latin typeface="Times New Roman"/>
                <a:ea typeface="Times New Roman"/>
                <a:cs typeface="Times New Roman"/>
                <a:sym typeface="Times New Roman"/>
              </a:rPr>
              <a:t>: </a:t>
            </a:r>
            <a:endParaRPr b="1" sz="900">
              <a:solidFill>
                <a:schemeClr val="dk1"/>
              </a:solidFill>
              <a:latin typeface="Times New Roman"/>
              <a:ea typeface="Times New Roman"/>
              <a:cs typeface="Times New Roman"/>
              <a:sym typeface="Times New Roman"/>
            </a:endParaRPr>
          </a:p>
        </p:txBody>
      </p:sp>
      <p:sp>
        <p:nvSpPr>
          <p:cNvPr id="88" name="Google Shape;88;p14"/>
          <p:cNvSpPr txBox="1"/>
          <p:nvPr/>
        </p:nvSpPr>
        <p:spPr>
          <a:xfrm>
            <a:off x="52525" y="1905000"/>
            <a:ext cx="1636800" cy="1521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mes New Roman"/>
                <a:ea typeface="Times New Roman"/>
                <a:cs typeface="Times New Roman"/>
                <a:sym typeface="Times New Roman"/>
              </a:rPr>
              <a:t>BACKGROUND</a:t>
            </a:r>
            <a:r>
              <a:rPr b="1" lang="en" sz="900">
                <a:solidFill>
                  <a:schemeClr val="dk1"/>
                </a:solidFill>
                <a:latin typeface="Times New Roman"/>
                <a:ea typeface="Times New Roman"/>
                <a:cs typeface="Times New Roman"/>
                <a:sym typeface="Times New Roman"/>
              </a:rPr>
              <a:t>: </a:t>
            </a:r>
            <a:endParaRPr b="1" sz="900">
              <a:solidFill>
                <a:schemeClr val="dk1"/>
              </a:solidFill>
              <a:latin typeface="Times New Roman"/>
              <a:ea typeface="Times New Roman"/>
              <a:cs typeface="Times New Roman"/>
              <a:sym typeface="Times New Roman"/>
            </a:endParaRPr>
          </a:p>
        </p:txBody>
      </p:sp>
      <p:sp>
        <p:nvSpPr>
          <p:cNvPr id="89" name="Google Shape;89;p14"/>
          <p:cNvSpPr txBox="1"/>
          <p:nvPr/>
        </p:nvSpPr>
        <p:spPr>
          <a:xfrm>
            <a:off x="0" y="2951375"/>
            <a:ext cx="635100" cy="1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chemeClr val="dk2"/>
                </a:solidFill>
                <a:latin typeface="Times New Roman"/>
                <a:ea typeface="Times New Roman"/>
                <a:cs typeface="Times New Roman"/>
                <a:sym typeface="Times New Roman"/>
              </a:rPr>
              <a:t>Figure 1</a:t>
            </a:r>
            <a:endParaRPr i="1" sz="500">
              <a:solidFill>
                <a:schemeClr val="dk2"/>
              </a:solidFill>
              <a:latin typeface="Times New Roman"/>
              <a:ea typeface="Times New Roman"/>
              <a:cs typeface="Times New Roman"/>
              <a:sym typeface="Times New Roman"/>
            </a:endParaRPr>
          </a:p>
        </p:txBody>
      </p:sp>
      <p:sp>
        <p:nvSpPr>
          <p:cNvPr id="90" name="Google Shape;90;p14"/>
          <p:cNvSpPr txBox="1"/>
          <p:nvPr/>
        </p:nvSpPr>
        <p:spPr>
          <a:xfrm>
            <a:off x="52525" y="3062625"/>
            <a:ext cx="1867200" cy="40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6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In regions without high-resolution temperature data, local data (ex. Juneau Airport data) can be extrapolated using a linear lapse rates                  </a:t>
            </a:r>
            <a:r>
              <a:rPr lang="en" sz="600">
                <a:solidFill>
                  <a:schemeClr val="dk1"/>
                </a:solidFill>
                <a:latin typeface="Times New Roman"/>
                <a:ea typeface="Times New Roman"/>
                <a:cs typeface="Times New Roman"/>
                <a:sym typeface="Times New Roman"/>
              </a:rPr>
              <a:t>         • </a:t>
            </a:r>
            <a:r>
              <a:rPr lang="en" sz="600">
                <a:solidFill>
                  <a:schemeClr val="dk1"/>
                </a:solidFill>
                <a:latin typeface="Times New Roman"/>
                <a:ea typeface="Times New Roman"/>
                <a:cs typeface="Times New Roman"/>
                <a:sym typeface="Times New Roman"/>
              </a:rPr>
              <a:t>Yet, these linear lapse rates might neglect local factors such as slope, aspect, and surface properties  </a:t>
            </a:r>
            <a:endParaRPr sz="6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rPr lang="en" sz="6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p:txBody>
      </p:sp>
      <p:sp>
        <p:nvSpPr>
          <p:cNvPr id="91" name="Google Shape;91;p14"/>
          <p:cNvSpPr/>
          <p:nvPr/>
        </p:nvSpPr>
        <p:spPr>
          <a:xfrm>
            <a:off x="896975" y="2484725"/>
            <a:ext cx="134400" cy="598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4"/>
          <p:cNvSpPr txBox="1"/>
          <p:nvPr/>
        </p:nvSpPr>
        <p:spPr>
          <a:xfrm>
            <a:off x="1101500" y="2607425"/>
            <a:ext cx="7713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2"/>
              </a:solidFill>
              <a:latin typeface="Times New Roman"/>
              <a:ea typeface="Times New Roman"/>
              <a:cs typeface="Times New Roman"/>
              <a:sym typeface="Times New Roman"/>
            </a:endParaRPr>
          </a:p>
        </p:txBody>
      </p:sp>
      <p:sp>
        <p:nvSpPr>
          <p:cNvPr id="93" name="Google Shape;93;p14"/>
          <p:cNvSpPr txBox="1"/>
          <p:nvPr/>
        </p:nvSpPr>
        <p:spPr>
          <a:xfrm>
            <a:off x="1040300" y="2558925"/>
            <a:ext cx="8646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1"/>
                </a:solidFill>
                <a:latin typeface="Times New Roman"/>
                <a:ea typeface="Times New Roman"/>
                <a:cs typeface="Times New Roman"/>
                <a:sym typeface="Times New Roman"/>
              </a:rPr>
              <a:t>Steeper lapse rate = greater vulnerability to glacial melt </a:t>
            </a:r>
            <a:endParaRPr sz="500">
              <a:solidFill>
                <a:schemeClr val="dk1"/>
              </a:solidFill>
              <a:latin typeface="Times New Roman"/>
              <a:ea typeface="Times New Roman"/>
              <a:cs typeface="Times New Roman"/>
              <a:sym typeface="Times New Roman"/>
            </a:endParaRPr>
          </a:p>
        </p:txBody>
      </p:sp>
      <p:sp>
        <p:nvSpPr>
          <p:cNvPr id="94" name="Google Shape;94;p14"/>
          <p:cNvSpPr txBox="1"/>
          <p:nvPr/>
        </p:nvSpPr>
        <p:spPr>
          <a:xfrm>
            <a:off x="1782575" y="2742825"/>
            <a:ext cx="16707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chemeClr val="dk1"/>
                </a:solidFill>
                <a:latin typeface="Times New Roman"/>
                <a:ea typeface="Times New Roman"/>
                <a:cs typeface="Times New Roman"/>
                <a:sym typeface="Times New Roman"/>
              </a:rPr>
              <a:t>B.) Temperature measurements from Juneau Icefield historical weather station data (1998-2018)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endParaRPr>
          </a:p>
        </p:txBody>
      </p:sp>
      <p:pic>
        <p:nvPicPr>
          <p:cNvPr id="95" name="Google Shape;95;p14"/>
          <p:cNvPicPr preferRelativeResize="0"/>
          <p:nvPr/>
        </p:nvPicPr>
        <p:blipFill>
          <a:blip r:embed="rId8">
            <a:alphaModFix/>
          </a:blip>
          <a:stretch>
            <a:fillRect/>
          </a:stretch>
        </p:blipFill>
        <p:spPr>
          <a:xfrm>
            <a:off x="2841000" y="2190225"/>
            <a:ext cx="675825" cy="506868"/>
          </a:xfrm>
          <a:prstGeom prst="rect">
            <a:avLst/>
          </a:prstGeom>
          <a:noFill/>
          <a:ln>
            <a:noFill/>
          </a:ln>
        </p:spPr>
      </p:pic>
      <p:sp>
        <p:nvSpPr>
          <p:cNvPr id="96" name="Google Shape;96;p14"/>
          <p:cNvSpPr txBox="1"/>
          <p:nvPr/>
        </p:nvSpPr>
        <p:spPr>
          <a:xfrm>
            <a:off x="1768025" y="2612825"/>
            <a:ext cx="986700" cy="1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chemeClr val="dk2"/>
                </a:solidFill>
                <a:latin typeface="Times New Roman"/>
                <a:ea typeface="Times New Roman"/>
                <a:cs typeface="Times New Roman"/>
                <a:sym typeface="Times New Roman"/>
              </a:rPr>
              <a:t>Figure 2</a:t>
            </a:r>
            <a:endParaRPr i="1" sz="500">
              <a:solidFill>
                <a:schemeClr val="dk2"/>
              </a:solidFill>
              <a:latin typeface="Times New Roman"/>
              <a:ea typeface="Times New Roman"/>
              <a:cs typeface="Times New Roman"/>
              <a:sym typeface="Times New Roman"/>
            </a:endParaRPr>
          </a:p>
        </p:txBody>
      </p:sp>
      <p:sp>
        <p:nvSpPr>
          <p:cNvPr id="97" name="Google Shape;97;p14"/>
          <p:cNvSpPr txBox="1"/>
          <p:nvPr/>
        </p:nvSpPr>
        <p:spPr>
          <a:xfrm>
            <a:off x="3145075" y="1451850"/>
            <a:ext cx="986700" cy="1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rgbClr val="FFFFFF"/>
                </a:solidFill>
                <a:latin typeface="Times New Roman"/>
                <a:ea typeface="Times New Roman"/>
                <a:cs typeface="Times New Roman"/>
                <a:sym typeface="Times New Roman"/>
              </a:rPr>
              <a:t>Figure </a:t>
            </a:r>
            <a:r>
              <a:rPr i="1" lang="en" sz="500">
                <a:solidFill>
                  <a:srgbClr val="FFFFFF"/>
                </a:solidFill>
                <a:latin typeface="Times New Roman"/>
                <a:ea typeface="Times New Roman"/>
                <a:cs typeface="Times New Roman"/>
                <a:sym typeface="Times New Roman"/>
              </a:rPr>
              <a:t>3a </a:t>
            </a:r>
            <a:endParaRPr i="1" sz="500">
              <a:solidFill>
                <a:srgbClr val="FFFFFF"/>
              </a:solidFill>
              <a:latin typeface="Times New Roman"/>
              <a:ea typeface="Times New Roman"/>
              <a:cs typeface="Times New Roman"/>
              <a:sym typeface="Times New Roman"/>
            </a:endParaRPr>
          </a:p>
        </p:txBody>
      </p:sp>
      <p:sp>
        <p:nvSpPr>
          <p:cNvPr id="98" name="Google Shape;98;p14"/>
          <p:cNvSpPr txBox="1"/>
          <p:nvPr/>
        </p:nvSpPr>
        <p:spPr>
          <a:xfrm>
            <a:off x="3145075" y="1958700"/>
            <a:ext cx="986700" cy="1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rgbClr val="FFFFFF"/>
                </a:solidFill>
                <a:latin typeface="Times New Roman"/>
                <a:ea typeface="Times New Roman"/>
                <a:cs typeface="Times New Roman"/>
                <a:sym typeface="Times New Roman"/>
              </a:rPr>
              <a:t>Figure 3b </a:t>
            </a:r>
            <a:endParaRPr i="1" sz="500">
              <a:solidFill>
                <a:srgbClr val="FFFFFF"/>
              </a:solidFill>
              <a:latin typeface="Times New Roman"/>
              <a:ea typeface="Times New Roman"/>
              <a:cs typeface="Times New Roman"/>
              <a:sym typeface="Times New Roman"/>
            </a:endParaRPr>
          </a:p>
        </p:txBody>
      </p:sp>
      <p:sp>
        <p:nvSpPr>
          <p:cNvPr id="99" name="Google Shape;99;p14"/>
          <p:cNvSpPr txBox="1"/>
          <p:nvPr/>
        </p:nvSpPr>
        <p:spPr>
          <a:xfrm>
            <a:off x="3145075" y="2508825"/>
            <a:ext cx="986700" cy="1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500">
                <a:solidFill>
                  <a:srgbClr val="FFFFFF"/>
                </a:solidFill>
                <a:latin typeface="Times New Roman"/>
                <a:ea typeface="Times New Roman"/>
                <a:cs typeface="Times New Roman"/>
                <a:sym typeface="Times New Roman"/>
              </a:rPr>
              <a:t>Figure 3c </a:t>
            </a:r>
            <a:endParaRPr i="1" sz="500">
              <a:solidFill>
                <a:srgbClr val="FFFFFF"/>
              </a:solidFill>
              <a:latin typeface="Times New Roman"/>
              <a:ea typeface="Times New Roman"/>
              <a:cs typeface="Times New Roman"/>
              <a:sym typeface="Times New Roman"/>
            </a:endParaRPr>
          </a:p>
        </p:txBody>
      </p:sp>
      <p:sp>
        <p:nvSpPr>
          <p:cNvPr id="100" name="Google Shape;100;p14"/>
          <p:cNvSpPr txBox="1"/>
          <p:nvPr/>
        </p:nvSpPr>
        <p:spPr>
          <a:xfrm>
            <a:off x="1823350" y="3058950"/>
            <a:ext cx="17391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Times New Roman"/>
                <a:ea typeface="Times New Roman"/>
                <a:cs typeface="Times New Roman"/>
                <a:sym typeface="Times New Roman"/>
              </a:rPr>
              <a:t>→ calculated a linear regression to determine lapse rate (</a:t>
            </a:r>
            <a:r>
              <a:rPr b="1" lang="en" sz="600">
                <a:solidFill>
                  <a:schemeClr val="dk1"/>
                </a:solidFill>
                <a:latin typeface="Times New Roman"/>
                <a:ea typeface="Times New Roman"/>
                <a:cs typeface="Times New Roman"/>
                <a:sym typeface="Times New Roman"/>
              </a:rPr>
              <a:t>℃/km)</a:t>
            </a:r>
            <a:endParaRPr b="1"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endParaRPr>
          </a:p>
        </p:txBody>
      </p:sp>
      <p:pic>
        <p:nvPicPr>
          <p:cNvPr id="101" name="Google Shape;101;p14"/>
          <p:cNvPicPr preferRelativeResize="0"/>
          <p:nvPr/>
        </p:nvPicPr>
        <p:blipFill rotWithShape="1">
          <a:blip r:embed="rId9">
            <a:alphaModFix/>
          </a:blip>
          <a:srcRect b="0" l="4455" r="8685" t="6402"/>
          <a:stretch/>
        </p:blipFill>
        <p:spPr>
          <a:xfrm>
            <a:off x="3653575" y="1721025"/>
            <a:ext cx="771301" cy="524931"/>
          </a:xfrm>
          <a:prstGeom prst="rect">
            <a:avLst/>
          </a:prstGeom>
          <a:noFill/>
          <a:ln>
            <a:noFill/>
          </a:ln>
        </p:spPr>
      </p:pic>
      <p:pic>
        <p:nvPicPr>
          <p:cNvPr id="102" name="Google Shape;102;p14"/>
          <p:cNvPicPr preferRelativeResize="0"/>
          <p:nvPr/>
        </p:nvPicPr>
        <p:blipFill rotWithShape="1">
          <a:blip r:embed="rId10">
            <a:alphaModFix/>
          </a:blip>
          <a:srcRect b="0" l="6358" r="8974" t="5365"/>
          <a:stretch/>
        </p:blipFill>
        <p:spPr>
          <a:xfrm>
            <a:off x="4458042" y="1721025"/>
            <a:ext cx="725307" cy="531851"/>
          </a:xfrm>
          <a:prstGeom prst="rect">
            <a:avLst/>
          </a:prstGeom>
          <a:noFill/>
          <a:ln>
            <a:noFill/>
          </a:ln>
        </p:spPr>
      </p:pic>
      <p:sp>
        <p:nvSpPr>
          <p:cNvPr id="103" name="Google Shape;103;p14"/>
          <p:cNvSpPr txBox="1"/>
          <p:nvPr/>
        </p:nvSpPr>
        <p:spPr>
          <a:xfrm>
            <a:off x="3658149" y="2137175"/>
            <a:ext cx="1930200" cy="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00">
                <a:solidFill>
                  <a:schemeClr val="dk1"/>
                </a:solidFill>
                <a:latin typeface="Times New Roman"/>
                <a:ea typeface="Times New Roman"/>
                <a:cs typeface="Times New Roman"/>
                <a:sym typeface="Times New Roman"/>
              </a:rPr>
              <a:t>Figure 4. a) Juneau Icefield transect lapse rate measurements b) Diurnal </a:t>
            </a:r>
            <a:r>
              <a:rPr i="1" lang="en" sz="400">
                <a:solidFill>
                  <a:schemeClr val="dk1"/>
                </a:solidFill>
                <a:latin typeface="Times New Roman"/>
                <a:ea typeface="Times New Roman"/>
                <a:cs typeface="Times New Roman"/>
                <a:sym typeface="Times New Roman"/>
              </a:rPr>
              <a:t>cycle</a:t>
            </a:r>
            <a:r>
              <a:rPr i="1" lang="en" sz="400">
                <a:solidFill>
                  <a:schemeClr val="dk1"/>
                </a:solidFill>
                <a:latin typeface="Times New Roman"/>
                <a:ea typeface="Times New Roman"/>
                <a:cs typeface="Times New Roman"/>
                <a:sym typeface="Times New Roman"/>
              </a:rPr>
              <a:t> of lapse rates on the Juneau Icefield transects </a:t>
            </a:r>
            <a:r>
              <a:rPr i="1" lang="en" sz="500">
                <a:solidFill>
                  <a:schemeClr val="dk1"/>
                </a:solidFill>
                <a:latin typeface="Times New Roman"/>
                <a:ea typeface="Times New Roman"/>
                <a:cs typeface="Times New Roman"/>
                <a:sym typeface="Times New Roman"/>
              </a:rPr>
              <a:t> </a:t>
            </a:r>
            <a:r>
              <a:rPr lang="en" sz="500">
                <a:solidFill>
                  <a:schemeClr val="dk1"/>
                </a:solidFill>
                <a:latin typeface="Times New Roman"/>
                <a:ea typeface="Times New Roman"/>
                <a:cs typeface="Times New Roman"/>
                <a:sym typeface="Times New Roman"/>
              </a:rPr>
              <a:t>  </a:t>
            </a:r>
            <a:endParaRPr sz="500">
              <a:solidFill>
                <a:schemeClr val="dk1"/>
              </a:solidFill>
              <a:latin typeface="Times New Roman"/>
              <a:ea typeface="Times New Roman"/>
              <a:cs typeface="Times New Roman"/>
              <a:sym typeface="Times New Roman"/>
            </a:endParaRPr>
          </a:p>
        </p:txBody>
      </p:sp>
      <p:grpSp>
        <p:nvGrpSpPr>
          <p:cNvPr id="104" name="Google Shape;104;p14"/>
          <p:cNvGrpSpPr/>
          <p:nvPr/>
        </p:nvGrpSpPr>
        <p:grpSpPr>
          <a:xfrm>
            <a:off x="3603100" y="2391325"/>
            <a:ext cx="1806300" cy="477000"/>
            <a:chOff x="3516825" y="2293825"/>
            <a:chExt cx="1806300" cy="477000"/>
          </a:xfrm>
        </p:grpSpPr>
        <p:pic>
          <p:nvPicPr>
            <p:cNvPr id="105" name="Google Shape;105;p14"/>
            <p:cNvPicPr preferRelativeResize="0"/>
            <p:nvPr/>
          </p:nvPicPr>
          <p:blipFill rotWithShape="1">
            <a:blip r:embed="rId11">
              <a:alphaModFix/>
            </a:blip>
            <a:srcRect b="10035" l="9631" r="13380" t="17295"/>
            <a:stretch/>
          </p:blipFill>
          <p:spPr>
            <a:xfrm>
              <a:off x="3573100" y="2293825"/>
              <a:ext cx="788326" cy="477000"/>
            </a:xfrm>
            <a:prstGeom prst="rect">
              <a:avLst/>
            </a:prstGeom>
            <a:noFill/>
            <a:ln>
              <a:noFill/>
            </a:ln>
          </p:spPr>
        </p:pic>
        <p:pic>
          <p:nvPicPr>
            <p:cNvPr id="106" name="Google Shape;106;p14"/>
            <p:cNvPicPr preferRelativeResize="0"/>
            <p:nvPr/>
          </p:nvPicPr>
          <p:blipFill rotWithShape="1">
            <a:blip r:embed="rId12">
              <a:alphaModFix/>
            </a:blip>
            <a:srcRect b="15155" l="4040" r="6968" t="15197"/>
            <a:stretch/>
          </p:blipFill>
          <p:spPr>
            <a:xfrm>
              <a:off x="4325725" y="2293825"/>
              <a:ext cx="745375" cy="467865"/>
            </a:xfrm>
            <a:prstGeom prst="rect">
              <a:avLst/>
            </a:prstGeom>
            <a:noFill/>
            <a:ln>
              <a:noFill/>
            </a:ln>
          </p:spPr>
        </p:pic>
        <p:sp>
          <p:nvSpPr>
            <p:cNvPr id="107" name="Google Shape;107;p14"/>
            <p:cNvSpPr txBox="1"/>
            <p:nvPr/>
          </p:nvSpPr>
          <p:spPr>
            <a:xfrm>
              <a:off x="3516825" y="2644050"/>
              <a:ext cx="1806300" cy="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00">
                  <a:solidFill>
                    <a:schemeClr val="dk1"/>
                  </a:solidFill>
                  <a:latin typeface="Times New Roman"/>
                  <a:ea typeface="Times New Roman"/>
                  <a:cs typeface="Times New Roman"/>
                  <a:sym typeface="Times New Roman"/>
                </a:rPr>
                <a:t>Figure 5. a) Seasonal dependency of daily lapse rates on the Juneau Icefield b) Seasonal dependency of diurnal lapse rates on the Juneau Icefield</a:t>
              </a:r>
              <a:endParaRPr i="1" sz="400">
                <a:solidFill>
                  <a:schemeClr val="dk1"/>
                </a:solidFill>
                <a:latin typeface="Times New Roman"/>
                <a:ea typeface="Times New Roman"/>
                <a:cs typeface="Times New Roman"/>
                <a:sym typeface="Times New Roman"/>
              </a:endParaRPr>
            </a:p>
          </p:txBody>
        </p:sp>
      </p:grpSp>
      <p:sp>
        <p:nvSpPr>
          <p:cNvPr id="108" name="Google Shape;108;p14"/>
          <p:cNvSpPr txBox="1"/>
          <p:nvPr/>
        </p:nvSpPr>
        <p:spPr>
          <a:xfrm>
            <a:off x="3516825" y="712050"/>
            <a:ext cx="18672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a:t>
            </a:r>
            <a:r>
              <a:rPr lang="en" sz="9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Lapse rates vary greatly (</a:t>
            </a:r>
            <a:r>
              <a:rPr lang="en" sz="600">
                <a:solidFill>
                  <a:schemeClr val="dk1"/>
                </a:solidFill>
                <a:latin typeface="Times New Roman"/>
                <a:ea typeface="Times New Roman"/>
                <a:cs typeface="Times New Roman"/>
                <a:sym typeface="Times New Roman"/>
              </a:rPr>
              <a:t>2.8℃/km to 8℃/km</a:t>
            </a:r>
            <a:r>
              <a:rPr lang="en" sz="6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through</a:t>
            </a:r>
            <a:r>
              <a:rPr lang="en" sz="600">
                <a:solidFill>
                  <a:schemeClr val="dk1"/>
                </a:solidFill>
                <a:latin typeface="Times New Roman"/>
                <a:ea typeface="Times New Roman"/>
                <a:cs typeface="Times New Roman"/>
                <a:sym typeface="Times New Roman"/>
              </a:rPr>
              <a:t> seasonal and diurnal cycles (Fig. 6).</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a:t>
            </a:r>
            <a:r>
              <a:rPr lang="en" sz="9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Variations</a:t>
            </a:r>
            <a:r>
              <a:rPr lang="en" sz="600">
                <a:solidFill>
                  <a:schemeClr val="dk1"/>
                </a:solidFill>
                <a:latin typeface="Times New Roman"/>
                <a:ea typeface="Times New Roman"/>
                <a:cs typeface="Times New Roman"/>
                <a:sym typeface="Times New Roman"/>
              </a:rPr>
              <a:t> include steeper lapse rates (Fig. 4 and Fig. 5) than used in previous Juneau Icefield mass balance studies (McNeil et al, 2020. O’Neel et al, 2019).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a:t>
            </a:r>
            <a:r>
              <a:rPr lang="en" sz="900">
                <a:solidFill>
                  <a:schemeClr val="dk1"/>
                </a:solidFill>
                <a:latin typeface="Times New Roman"/>
                <a:ea typeface="Times New Roman"/>
                <a:cs typeface="Times New Roman"/>
                <a:sym typeface="Times New Roman"/>
              </a:rPr>
              <a:t> </a:t>
            </a:r>
            <a:r>
              <a:rPr lang="en" sz="600">
                <a:solidFill>
                  <a:schemeClr val="dk1"/>
                </a:solidFill>
                <a:latin typeface="Times New Roman"/>
                <a:ea typeface="Times New Roman"/>
                <a:cs typeface="Times New Roman"/>
                <a:sym typeface="Times New Roman"/>
              </a:rPr>
              <a:t>Seasonal variations depend on slope, aspect, snow coverage, and local climate that is difficult to account for without high-resolution temperature data.  </a:t>
            </a:r>
            <a:endParaRPr sz="600">
              <a:solidFill>
                <a:schemeClr val="dk1"/>
              </a:solidFill>
              <a:latin typeface="Times New Roman"/>
              <a:ea typeface="Times New Roman"/>
              <a:cs typeface="Times New Roman"/>
              <a:sym typeface="Times New Roman"/>
            </a:endParaRPr>
          </a:p>
        </p:txBody>
      </p:sp>
      <p:sp>
        <p:nvSpPr>
          <p:cNvPr id="109" name="Google Shape;109;p14"/>
          <p:cNvSpPr txBox="1"/>
          <p:nvPr/>
        </p:nvSpPr>
        <p:spPr>
          <a:xfrm>
            <a:off x="3603100" y="3165475"/>
            <a:ext cx="1842300" cy="1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1"/>
                </a:solidFill>
                <a:latin typeface="Times New Roman"/>
                <a:ea typeface="Times New Roman"/>
                <a:cs typeface="Times New Roman"/>
                <a:sym typeface="Times New Roman"/>
              </a:rPr>
              <a:t>Special thanks to Mira Berdal and Daniel Otto for their support, guidance and feedback throughout this project and to the Taku River Tlingit and Tagish </a:t>
            </a:r>
            <a:r>
              <a:rPr lang="en" sz="500">
                <a:solidFill>
                  <a:schemeClr val="dk1"/>
                </a:solidFill>
                <a:latin typeface="Times New Roman"/>
                <a:ea typeface="Times New Roman"/>
                <a:cs typeface="Times New Roman"/>
                <a:sym typeface="Times New Roman"/>
              </a:rPr>
              <a:t>people whose unceded land this research was conducted on</a:t>
            </a:r>
            <a:r>
              <a:rPr lang="en" sz="600">
                <a:solidFill>
                  <a:schemeClr val="dk1"/>
                </a:solidFill>
                <a:latin typeface="Times New Roman"/>
                <a:ea typeface="Times New Roman"/>
                <a:cs typeface="Times New Roman"/>
                <a:sym typeface="Times New Roman"/>
              </a:rPr>
              <a:t>.</a:t>
            </a:r>
            <a:endParaRPr sz="600">
              <a:solidFill>
                <a:schemeClr val="dk1"/>
              </a:solidFill>
              <a:latin typeface="Times New Roman"/>
              <a:ea typeface="Times New Roman"/>
              <a:cs typeface="Times New Roman"/>
              <a:sym typeface="Times New Roman"/>
            </a:endParaRPr>
          </a:p>
        </p:txBody>
      </p:sp>
      <p:pic>
        <p:nvPicPr>
          <p:cNvPr id="110" name="Google Shape;110;p14"/>
          <p:cNvPicPr preferRelativeResize="0"/>
          <p:nvPr/>
        </p:nvPicPr>
        <p:blipFill>
          <a:blip r:embed="rId13">
            <a:alphaModFix/>
          </a:blip>
          <a:stretch>
            <a:fillRect/>
          </a:stretch>
        </p:blipFill>
        <p:spPr>
          <a:xfrm>
            <a:off x="4204100" y="1820875"/>
            <a:ext cx="198825" cy="18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5"/>
          <p:cNvPicPr preferRelativeResize="0"/>
          <p:nvPr/>
        </p:nvPicPr>
        <p:blipFill>
          <a:blip r:embed="rId3">
            <a:alphaModFix/>
          </a:blip>
          <a:stretch>
            <a:fillRect/>
          </a:stretch>
        </p:blipFill>
        <p:spPr>
          <a:xfrm>
            <a:off x="237049" y="0"/>
            <a:ext cx="5075898" cy="3484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idx="1" type="body"/>
          </p:nvPr>
        </p:nvSpPr>
        <p:spPr>
          <a:xfrm>
            <a:off x="127245" y="235013"/>
            <a:ext cx="5112300" cy="2429400"/>
          </a:xfrm>
          <a:prstGeom prst="rect">
            <a:avLst/>
          </a:prstGeom>
        </p:spPr>
        <p:txBody>
          <a:bodyPr anchorCtr="0" anchor="t" bIns="58250" lIns="58250" spcFirstLastPara="1" rIns="58250" wrap="square" tIns="58250">
            <a:normAutofit/>
          </a:bodyPr>
          <a:lstStyle/>
          <a:p>
            <a:pPr indent="0" lvl="0" marL="0" rtl="0" algn="l">
              <a:spcBef>
                <a:spcPts val="0"/>
              </a:spcBef>
              <a:spcAft>
                <a:spcPts val="0"/>
              </a:spcAft>
              <a:buNone/>
            </a:pPr>
            <a:r>
              <a:rPr b="1" lang="en" sz="1500">
                <a:solidFill>
                  <a:schemeClr val="dk1"/>
                </a:solidFill>
              </a:rPr>
              <a:t>LIST OF FIGURES: </a:t>
            </a:r>
            <a:endParaRPr b="1" sz="1500">
              <a:solidFill>
                <a:schemeClr val="dk1"/>
              </a:solidFill>
            </a:endParaRPr>
          </a:p>
          <a:p>
            <a:pPr indent="-292100" lvl="0" marL="457200" rtl="0" algn="l">
              <a:spcBef>
                <a:spcPts val="1200"/>
              </a:spcBef>
              <a:spcAft>
                <a:spcPts val="0"/>
              </a:spcAft>
              <a:buClr>
                <a:schemeClr val="dk1"/>
              </a:buClr>
              <a:buSzPts val="1000"/>
              <a:buAutoNum type="arabicPeriod"/>
            </a:pPr>
            <a:r>
              <a:rPr lang="en" sz="1000">
                <a:solidFill>
                  <a:schemeClr val="dk1"/>
                </a:solidFill>
              </a:rPr>
              <a:t>Introductory lapse rate figure &amp; data collection images, picture of ibuttons + taku b </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Map —&gt; weather station + transect locations </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Our data: </a:t>
            </a:r>
            <a:endParaRPr sz="1000">
              <a:solidFill>
                <a:schemeClr val="dk1"/>
              </a:solidFill>
            </a:endParaRPr>
          </a:p>
          <a:p>
            <a:pPr indent="-292100" lvl="1" marL="914400" rtl="0" algn="l">
              <a:spcBef>
                <a:spcPts val="0"/>
              </a:spcBef>
              <a:spcAft>
                <a:spcPts val="0"/>
              </a:spcAft>
              <a:buClr>
                <a:schemeClr val="dk1"/>
              </a:buClr>
              <a:buSzPts val="1000"/>
              <a:buAutoNum type="arabicPeriod"/>
            </a:pPr>
            <a:r>
              <a:rPr lang="en" sz="1000">
                <a:solidFill>
                  <a:schemeClr val="dk1"/>
                </a:solidFill>
              </a:rPr>
              <a:t>Our stations —&gt; Lapse rate averages &amp; diurnal cycle </a:t>
            </a:r>
            <a:endParaRPr sz="1000">
              <a:solidFill>
                <a:schemeClr val="dk1"/>
              </a:solidFill>
            </a:endParaRPr>
          </a:p>
          <a:p>
            <a:pPr indent="-292100" lvl="1" marL="914400" rtl="0" algn="l">
              <a:spcBef>
                <a:spcPts val="0"/>
              </a:spcBef>
              <a:spcAft>
                <a:spcPts val="0"/>
              </a:spcAft>
              <a:buClr>
                <a:schemeClr val="dk1"/>
              </a:buClr>
              <a:buSzPts val="1000"/>
              <a:buAutoNum type="arabicPeriod"/>
            </a:pPr>
            <a:r>
              <a:rPr lang="en" sz="1000">
                <a:solidFill>
                  <a:schemeClr val="dk1"/>
                </a:solidFill>
              </a:rPr>
              <a:t>Weather stations —&gt; overall distribution, annual cycle, daily cycle </a:t>
            </a:r>
            <a:endParaRPr sz="1000">
              <a:solidFill>
                <a:schemeClr val="dk1"/>
              </a:solidFill>
            </a:endParaRPr>
          </a:p>
          <a:p>
            <a:pPr indent="-298450" lvl="0" marL="457200" rtl="0" algn="l">
              <a:spcBef>
                <a:spcPts val="0"/>
              </a:spcBef>
              <a:spcAft>
                <a:spcPts val="0"/>
              </a:spcAft>
              <a:buSzPts val="1100"/>
              <a:buAutoNum type="arabicPeriod"/>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7"/>
          <p:cNvPicPr preferRelativeResize="0"/>
          <p:nvPr/>
        </p:nvPicPr>
        <p:blipFill>
          <a:blip r:embed="rId3">
            <a:alphaModFix/>
          </a:blip>
          <a:stretch>
            <a:fillRect/>
          </a:stretch>
        </p:blipFill>
        <p:spPr>
          <a:xfrm>
            <a:off x="261250" y="210223"/>
            <a:ext cx="2683550" cy="149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152400" y="152400"/>
            <a:ext cx="4949843" cy="3352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9"/>
          <p:cNvPicPr preferRelativeResize="0"/>
          <p:nvPr/>
        </p:nvPicPr>
        <p:blipFill>
          <a:blip r:embed="rId3">
            <a:alphaModFix/>
          </a:blip>
          <a:stretch>
            <a:fillRect/>
          </a:stretch>
        </p:blipFill>
        <p:spPr>
          <a:xfrm>
            <a:off x="152400" y="152400"/>
            <a:ext cx="5181598" cy="30802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0"/>
          <p:cNvPicPr preferRelativeResize="0"/>
          <p:nvPr/>
        </p:nvPicPr>
        <p:blipFill>
          <a:blip r:embed="rId3">
            <a:alphaModFix/>
          </a:blip>
          <a:stretch>
            <a:fillRect/>
          </a:stretch>
        </p:blipFill>
        <p:spPr>
          <a:xfrm>
            <a:off x="457200" y="0"/>
            <a:ext cx="4814126" cy="36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ctrTitle"/>
          </p:nvPr>
        </p:nvSpPr>
        <p:spPr>
          <a:xfrm>
            <a:off x="187025" y="529476"/>
            <a:ext cx="5112300" cy="1459500"/>
          </a:xfrm>
          <a:prstGeom prst="rect">
            <a:avLst/>
          </a:prstGeom>
        </p:spPr>
        <p:txBody>
          <a:bodyPr anchorCtr="0" anchor="b" bIns="58250" lIns="58250" spcFirstLastPara="1" rIns="58250" wrap="square" tIns="58250">
            <a:normAutofit/>
          </a:bodyPr>
          <a:lstStyle/>
          <a:p>
            <a:pPr indent="0" lvl="0" marL="0" rtl="0" algn="ctr">
              <a:spcBef>
                <a:spcPts val="0"/>
              </a:spcBef>
              <a:spcAft>
                <a:spcPts val="0"/>
              </a:spcAft>
              <a:buNone/>
            </a:pPr>
            <a:r>
              <a:t/>
            </a:r>
            <a:endParaRPr/>
          </a:p>
        </p:txBody>
      </p:sp>
      <p:sp>
        <p:nvSpPr>
          <p:cNvPr id="146" name="Google Shape;146;p21"/>
          <p:cNvSpPr txBox="1"/>
          <p:nvPr>
            <p:ph idx="1" type="subTitle"/>
          </p:nvPr>
        </p:nvSpPr>
        <p:spPr>
          <a:xfrm>
            <a:off x="187020" y="2015378"/>
            <a:ext cx="5112300" cy="563700"/>
          </a:xfrm>
          <a:prstGeom prst="rect">
            <a:avLst/>
          </a:prstGeom>
        </p:spPr>
        <p:txBody>
          <a:bodyPr anchorCtr="0" anchor="t" bIns="58250" lIns="58250" spcFirstLastPara="1" rIns="58250" wrap="square" tIns="58250">
            <a:normAutofit/>
          </a:bodyPr>
          <a:lstStyle/>
          <a:p>
            <a:pPr indent="0" lvl="0" marL="0" rtl="0" algn="ctr">
              <a:spcBef>
                <a:spcPts val="0"/>
              </a:spcBef>
              <a:spcAft>
                <a:spcPts val="0"/>
              </a:spcAft>
              <a:buNone/>
            </a:pPr>
            <a:r>
              <a:t/>
            </a:r>
            <a:endParaRPr/>
          </a:p>
        </p:txBody>
      </p:sp>
      <p:pic>
        <p:nvPicPr>
          <p:cNvPr id="147" name="Google Shape;147;p21"/>
          <p:cNvPicPr preferRelativeResize="0"/>
          <p:nvPr/>
        </p:nvPicPr>
        <p:blipFill>
          <a:blip r:embed="rId3">
            <a:alphaModFix/>
          </a:blip>
          <a:stretch>
            <a:fillRect/>
          </a:stretch>
        </p:blipFill>
        <p:spPr>
          <a:xfrm>
            <a:off x="742682" y="0"/>
            <a:ext cx="4001036" cy="365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